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31" r:id="rId1"/>
  </p:sldMasterIdLst>
  <p:notesMasterIdLst>
    <p:notesMasterId r:id="rId16"/>
  </p:notesMasterIdLst>
  <p:handoutMasterIdLst>
    <p:handoutMasterId r:id="rId17"/>
  </p:handoutMasterIdLst>
  <p:sldIdLst>
    <p:sldId id="702" r:id="rId2"/>
    <p:sldId id="703" r:id="rId3"/>
    <p:sldId id="802" r:id="rId4"/>
    <p:sldId id="784" r:id="rId5"/>
    <p:sldId id="806" r:id="rId6"/>
    <p:sldId id="769" r:id="rId7"/>
    <p:sldId id="809" r:id="rId8"/>
    <p:sldId id="805" r:id="rId9"/>
    <p:sldId id="808" r:id="rId10"/>
    <p:sldId id="785" r:id="rId11"/>
    <p:sldId id="807" r:id="rId12"/>
    <p:sldId id="765" r:id="rId13"/>
    <p:sldId id="810" r:id="rId14"/>
    <p:sldId id="750" r:id="rId15"/>
  </p:sldIdLst>
  <p:sldSz cx="9144000" cy="6858000" type="screen4x3"/>
  <p:notesSz cx="7010400" cy="9296400"/>
  <p:defaultTextStyle>
    <a:defPPr>
      <a:defRPr lang="en-US"/>
    </a:defPPr>
    <a:lvl1pPr algn="l" rtl="0" fontAlgn="base">
      <a:spcBef>
        <a:spcPct val="0"/>
      </a:spcBef>
      <a:spcAft>
        <a:spcPct val="0"/>
      </a:spcAft>
      <a:defRPr sz="4800" kern="1200">
        <a:solidFill>
          <a:schemeClr val="tx1"/>
        </a:solidFill>
        <a:latin typeface="Times New Roman" pitchFamily="18" charset="0"/>
        <a:ea typeface="+mn-ea"/>
        <a:cs typeface="+mn-cs"/>
      </a:defRPr>
    </a:lvl1pPr>
    <a:lvl2pPr marL="457200" algn="l" rtl="0" fontAlgn="base">
      <a:spcBef>
        <a:spcPct val="0"/>
      </a:spcBef>
      <a:spcAft>
        <a:spcPct val="0"/>
      </a:spcAft>
      <a:defRPr sz="4800" kern="1200">
        <a:solidFill>
          <a:schemeClr val="tx1"/>
        </a:solidFill>
        <a:latin typeface="Times New Roman" pitchFamily="18" charset="0"/>
        <a:ea typeface="+mn-ea"/>
        <a:cs typeface="+mn-cs"/>
      </a:defRPr>
    </a:lvl2pPr>
    <a:lvl3pPr marL="914400" algn="l" rtl="0" fontAlgn="base">
      <a:spcBef>
        <a:spcPct val="0"/>
      </a:spcBef>
      <a:spcAft>
        <a:spcPct val="0"/>
      </a:spcAft>
      <a:defRPr sz="4800" kern="1200">
        <a:solidFill>
          <a:schemeClr val="tx1"/>
        </a:solidFill>
        <a:latin typeface="Times New Roman" pitchFamily="18" charset="0"/>
        <a:ea typeface="+mn-ea"/>
        <a:cs typeface="+mn-cs"/>
      </a:defRPr>
    </a:lvl3pPr>
    <a:lvl4pPr marL="1371600" algn="l" rtl="0" fontAlgn="base">
      <a:spcBef>
        <a:spcPct val="0"/>
      </a:spcBef>
      <a:spcAft>
        <a:spcPct val="0"/>
      </a:spcAft>
      <a:defRPr sz="4800" kern="1200">
        <a:solidFill>
          <a:schemeClr val="tx1"/>
        </a:solidFill>
        <a:latin typeface="Times New Roman" pitchFamily="18" charset="0"/>
        <a:ea typeface="+mn-ea"/>
        <a:cs typeface="+mn-cs"/>
      </a:defRPr>
    </a:lvl4pPr>
    <a:lvl5pPr marL="1828800" algn="l" rtl="0" fontAlgn="base">
      <a:spcBef>
        <a:spcPct val="0"/>
      </a:spcBef>
      <a:spcAft>
        <a:spcPct val="0"/>
      </a:spcAft>
      <a:defRPr sz="4800" kern="1200">
        <a:solidFill>
          <a:schemeClr val="tx1"/>
        </a:solidFill>
        <a:latin typeface="Times New Roman" pitchFamily="18" charset="0"/>
        <a:ea typeface="+mn-ea"/>
        <a:cs typeface="+mn-cs"/>
      </a:defRPr>
    </a:lvl5pPr>
    <a:lvl6pPr marL="2286000" algn="l" defTabSz="914400" rtl="0" eaLnBrk="1" latinLnBrk="0" hangingPunct="1">
      <a:defRPr sz="4800" kern="1200">
        <a:solidFill>
          <a:schemeClr val="tx1"/>
        </a:solidFill>
        <a:latin typeface="Times New Roman" pitchFamily="18" charset="0"/>
        <a:ea typeface="+mn-ea"/>
        <a:cs typeface="+mn-cs"/>
      </a:defRPr>
    </a:lvl6pPr>
    <a:lvl7pPr marL="2743200" algn="l" defTabSz="914400" rtl="0" eaLnBrk="1" latinLnBrk="0" hangingPunct="1">
      <a:defRPr sz="4800" kern="1200">
        <a:solidFill>
          <a:schemeClr val="tx1"/>
        </a:solidFill>
        <a:latin typeface="Times New Roman" pitchFamily="18" charset="0"/>
        <a:ea typeface="+mn-ea"/>
        <a:cs typeface="+mn-cs"/>
      </a:defRPr>
    </a:lvl7pPr>
    <a:lvl8pPr marL="3200400" algn="l" defTabSz="914400" rtl="0" eaLnBrk="1" latinLnBrk="0" hangingPunct="1">
      <a:defRPr sz="4800" kern="1200">
        <a:solidFill>
          <a:schemeClr val="tx1"/>
        </a:solidFill>
        <a:latin typeface="Times New Roman" pitchFamily="18" charset="0"/>
        <a:ea typeface="+mn-ea"/>
        <a:cs typeface="+mn-cs"/>
      </a:defRPr>
    </a:lvl8pPr>
    <a:lvl9pPr marL="3657600" algn="l" defTabSz="914400" rtl="0" eaLnBrk="1" latinLnBrk="0" hangingPunct="1">
      <a:defRPr sz="48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89" userDrawn="1">
          <p15:clr>
            <a:srgbClr val="A4A3A4"/>
          </p15:clr>
        </p15:guide>
        <p15:guide id="3"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ubrey-Ann Gilmore" initials="AG" lastIdx="6"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CC0000"/>
    <a:srgbClr val="FF6600"/>
    <a:srgbClr val="66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58291" autoAdjust="0"/>
  </p:normalViewPr>
  <p:slideViewPr>
    <p:cSldViewPr>
      <p:cViewPr varScale="1">
        <p:scale>
          <a:sx n="37" d="100"/>
          <a:sy n="37" d="100"/>
        </p:scale>
        <p:origin x="2144" y="24"/>
      </p:cViewPr>
      <p:guideLst>
        <p:guide orient="horz" pos="2160"/>
        <p:guide pos="2880"/>
      </p:guideLst>
    </p:cSldViewPr>
  </p:slideViewPr>
  <p:outlineViewPr>
    <p:cViewPr>
      <p:scale>
        <a:sx n="33" d="100"/>
        <a:sy n="33" d="100"/>
      </p:scale>
      <p:origin x="0" y="28188"/>
    </p:cViewPr>
  </p:outlineViewPr>
  <p:notesTextViewPr>
    <p:cViewPr>
      <p:scale>
        <a:sx n="3" d="2"/>
        <a:sy n="3" d="2"/>
      </p:scale>
      <p:origin x="0" y="0"/>
    </p:cViewPr>
  </p:notesTextViewPr>
  <p:sorterViewPr>
    <p:cViewPr>
      <p:scale>
        <a:sx n="100" d="100"/>
        <a:sy n="100" d="100"/>
      </p:scale>
      <p:origin x="0" y="2394"/>
    </p:cViewPr>
  </p:sorterViewPr>
  <p:notesViewPr>
    <p:cSldViewPr>
      <p:cViewPr varScale="1">
        <p:scale>
          <a:sx n="86" d="100"/>
          <a:sy n="86" d="100"/>
        </p:scale>
        <p:origin x="3822" y="60"/>
      </p:cViewPr>
      <p:guideLst>
        <p:guide orient="horz" pos="2928"/>
        <p:guide pos="2189"/>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bwMode="auto">
          <a:xfrm>
            <a:off x="0" y="1"/>
            <a:ext cx="3037840" cy="464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54" tIns="46027" rIns="92054" bIns="46027" numCol="1" anchor="t" anchorCtr="0" compatLnSpc="1">
            <a:prstTxWarp prst="textNoShape">
              <a:avLst/>
            </a:prstTxWarp>
          </a:bodyPr>
          <a:lstStyle>
            <a:lvl1pPr defTabSz="920631">
              <a:defRPr sz="1200"/>
            </a:lvl1pPr>
          </a:lstStyle>
          <a:p>
            <a:pPr>
              <a:defRPr/>
            </a:pPr>
            <a:endParaRPr lang="en-US"/>
          </a:p>
        </p:txBody>
      </p:sp>
      <p:sp>
        <p:nvSpPr>
          <p:cNvPr id="68611" name="Rectangle 3"/>
          <p:cNvSpPr>
            <a:spLocks noGrp="1" noChangeArrowheads="1"/>
          </p:cNvSpPr>
          <p:nvPr>
            <p:ph type="dt" sz="quarter" idx="1"/>
          </p:nvPr>
        </p:nvSpPr>
        <p:spPr bwMode="auto">
          <a:xfrm>
            <a:off x="3972563" y="1"/>
            <a:ext cx="3037840" cy="464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54" tIns="46027" rIns="92054" bIns="46027" numCol="1" anchor="t" anchorCtr="0" compatLnSpc="1">
            <a:prstTxWarp prst="textNoShape">
              <a:avLst/>
            </a:prstTxWarp>
          </a:bodyPr>
          <a:lstStyle>
            <a:lvl1pPr algn="r" defTabSz="920631">
              <a:defRPr sz="1200"/>
            </a:lvl1pPr>
          </a:lstStyle>
          <a:p>
            <a:pPr>
              <a:defRPr/>
            </a:pPr>
            <a:endParaRPr lang="en-US"/>
          </a:p>
        </p:txBody>
      </p:sp>
      <p:sp>
        <p:nvSpPr>
          <p:cNvPr id="68612" name="Rectangle 4"/>
          <p:cNvSpPr>
            <a:spLocks noGrp="1" noChangeArrowheads="1"/>
          </p:cNvSpPr>
          <p:nvPr>
            <p:ph type="ftr" sz="quarter" idx="2"/>
          </p:nvPr>
        </p:nvSpPr>
        <p:spPr bwMode="auto">
          <a:xfrm>
            <a:off x="0" y="8831424"/>
            <a:ext cx="3037840" cy="464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54" tIns="46027" rIns="92054" bIns="46027" numCol="1" anchor="b" anchorCtr="0" compatLnSpc="1">
            <a:prstTxWarp prst="textNoShape">
              <a:avLst/>
            </a:prstTxWarp>
          </a:bodyPr>
          <a:lstStyle>
            <a:lvl1pPr defTabSz="920631">
              <a:defRPr sz="1200"/>
            </a:lvl1pPr>
          </a:lstStyle>
          <a:p>
            <a:pPr>
              <a:defRPr/>
            </a:pPr>
            <a:endParaRPr lang="en-US"/>
          </a:p>
        </p:txBody>
      </p:sp>
      <p:sp>
        <p:nvSpPr>
          <p:cNvPr id="68613" name="Rectangle 5"/>
          <p:cNvSpPr>
            <a:spLocks noGrp="1" noChangeArrowheads="1"/>
          </p:cNvSpPr>
          <p:nvPr>
            <p:ph type="sldNum" sz="quarter" idx="3"/>
          </p:nvPr>
        </p:nvSpPr>
        <p:spPr bwMode="auto">
          <a:xfrm>
            <a:off x="3972563" y="8831424"/>
            <a:ext cx="3037840" cy="464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54" tIns="46027" rIns="92054" bIns="46027" numCol="1" anchor="b" anchorCtr="0" compatLnSpc="1">
            <a:prstTxWarp prst="textNoShape">
              <a:avLst/>
            </a:prstTxWarp>
          </a:bodyPr>
          <a:lstStyle>
            <a:lvl1pPr algn="r" defTabSz="920631">
              <a:defRPr sz="1200"/>
            </a:lvl1pPr>
          </a:lstStyle>
          <a:p>
            <a:pPr>
              <a:defRPr/>
            </a:pPr>
            <a:fld id="{32B94A9F-9586-402A-A170-CCA2A51347A4}" type="slidenum">
              <a:rPr lang="en-US"/>
              <a:pPr>
                <a:defRPr/>
              </a:pPr>
              <a:t>‹#›</a:t>
            </a:fld>
            <a:endParaRPr lang="en-US" dirty="0"/>
          </a:p>
        </p:txBody>
      </p:sp>
    </p:spTree>
    <p:extLst>
      <p:ext uri="{BB962C8B-B14F-4D97-AF65-F5344CB8AC3E}">
        <p14:creationId xmlns:p14="http://schemas.microsoft.com/office/powerpoint/2010/main" val="36401457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762" name="Rectangle 1026"/>
          <p:cNvSpPr>
            <a:spLocks noGrp="1" noChangeArrowheads="1"/>
          </p:cNvSpPr>
          <p:nvPr>
            <p:ph type="hdr" sz="quarter"/>
          </p:nvPr>
        </p:nvSpPr>
        <p:spPr bwMode="auto">
          <a:xfrm>
            <a:off x="0" y="1"/>
            <a:ext cx="3037840" cy="464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54" tIns="46027" rIns="92054" bIns="46027" numCol="1" anchor="t" anchorCtr="0" compatLnSpc="1">
            <a:prstTxWarp prst="textNoShape">
              <a:avLst/>
            </a:prstTxWarp>
          </a:bodyPr>
          <a:lstStyle>
            <a:lvl1pPr defTabSz="920631">
              <a:defRPr sz="1200"/>
            </a:lvl1pPr>
          </a:lstStyle>
          <a:p>
            <a:pPr>
              <a:defRPr/>
            </a:pPr>
            <a:endParaRPr lang="en-US"/>
          </a:p>
        </p:txBody>
      </p:sp>
      <p:sp>
        <p:nvSpPr>
          <p:cNvPr id="117763" name="Rectangle 1027"/>
          <p:cNvSpPr>
            <a:spLocks noGrp="1" noChangeArrowheads="1"/>
          </p:cNvSpPr>
          <p:nvPr>
            <p:ph type="dt" idx="1"/>
          </p:nvPr>
        </p:nvSpPr>
        <p:spPr bwMode="auto">
          <a:xfrm>
            <a:off x="3972563" y="1"/>
            <a:ext cx="3037840" cy="464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54" tIns="46027" rIns="92054" bIns="46027" numCol="1" anchor="t" anchorCtr="0" compatLnSpc="1">
            <a:prstTxWarp prst="textNoShape">
              <a:avLst/>
            </a:prstTxWarp>
          </a:bodyPr>
          <a:lstStyle>
            <a:lvl1pPr algn="r" defTabSz="920631">
              <a:defRPr sz="1200"/>
            </a:lvl1pPr>
          </a:lstStyle>
          <a:p>
            <a:pPr>
              <a:defRPr/>
            </a:pPr>
            <a:endParaRPr lang="en-US"/>
          </a:p>
        </p:txBody>
      </p:sp>
      <p:sp>
        <p:nvSpPr>
          <p:cNvPr id="74756" name="Rectangle 1028"/>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7765" name="Rectangle 1029"/>
          <p:cNvSpPr>
            <a:spLocks noGrp="1" noChangeArrowheads="1"/>
          </p:cNvSpPr>
          <p:nvPr>
            <p:ph type="body" sz="quarter" idx="3"/>
          </p:nvPr>
        </p:nvSpPr>
        <p:spPr bwMode="auto">
          <a:xfrm>
            <a:off x="934722" y="4416513"/>
            <a:ext cx="5140960" cy="4183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54" tIns="46027" rIns="92054" bIns="4602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7766" name="Rectangle 1030"/>
          <p:cNvSpPr>
            <a:spLocks noGrp="1" noChangeArrowheads="1"/>
          </p:cNvSpPr>
          <p:nvPr>
            <p:ph type="ftr" sz="quarter" idx="4"/>
          </p:nvPr>
        </p:nvSpPr>
        <p:spPr bwMode="auto">
          <a:xfrm>
            <a:off x="0" y="8831424"/>
            <a:ext cx="3037840" cy="464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54" tIns="46027" rIns="92054" bIns="46027" numCol="1" anchor="b" anchorCtr="0" compatLnSpc="1">
            <a:prstTxWarp prst="textNoShape">
              <a:avLst/>
            </a:prstTxWarp>
          </a:bodyPr>
          <a:lstStyle>
            <a:lvl1pPr defTabSz="920631">
              <a:defRPr sz="1200"/>
            </a:lvl1pPr>
          </a:lstStyle>
          <a:p>
            <a:pPr>
              <a:defRPr/>
            </a:pPr>
            <a:endParaRPr lang="en-US"/>
          </a:p>
        </p:txBody>
      </p:sp>
      <p:sp>
        <p:nvSpPr>
          <p:cNvPr id="117767" name="Rectangle 1031"/>
          <p:cNvSpPr>
            <a:spLocks noGrp="1" noChangeArrowheads="1"/>
          </p:cNvSpPr>
          <p:nvPr>
            <p:ph type="sldNum" sz="quarter" idx="5"/>
          </p:nvPr>
        </p:nvSpPr>
        <p:spPr bwMode="auto">
          <a:xfrm>
            <a:off x="3972563" y="8831424"/>
            <a:ext cx="3037840" cy="464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54" tIns="46027" rIns="92054" bIns="46027" numCol="1" anchor="b" anchorCtr="0" compatLnSpc="1">
            <a:prstTxWarp prst="textNoShape">
              <a:avLst/>
            </a:prstTxWarp>
          </a:bodyPr>
          <a:lstStyle>
            <a:lvl1pPr algn="r" defTabSz="920631">
              <a:defRPr sz="1200"/>
            </a:lvl1pPr>
          </a:lstStyle>
          <a:p>
            <a:pPr>
              <a:defRPr/>
            </a:pPr>
            <a:fld id="{C67B5536-7342-4511-A579-37832B0D2DC6}" type="slidenum">
              <a:rPr lang="en-US"/>
              <a:pPr>
                <a:defRPr/>
              </a:pPr>
              <a:t>‹#›</a:t>
            </a:fld>
            <a:endParaRPr lang="en-US" dirty="0"/>
          </a:p>
        </p:txBody>
      </p:sp>
    </p:spTree>
    <p:extLst>
      <p:ext uri="{BB962C8B-B14F-4D97-AF65-F5344CB8AC3E}">
        <p14:creationId xmlns:p14="http://schemas.microsoft.com/office/powerpoint/2010/main" val="283172801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welcome to another edition of CDBG Over Coffee.  This presentation will cover the new financial management tools added to TDA-GO.  Those tools are the Fund Source Calculator and Disbursement of Funds. At the end of the presentation there will be time for Q &amp; A. Okay let's get started!</a:t>
            </a:r>
          </a:p>
        </p:txBody>
      </p:sp>
      <p:sp>
        <p:nvSpPr>
          <p:cNvPr id="4" name="Slide Number Placeholder 3"/>
          <p:cNvSpPr>
            <a:spLocks noGrp="1"/>
          </p:cNvSpPr>
          <p:nvPr>
            <p:ph type="sldNum" sz="quarter" idx="10"/>
          </p:nvPr>
        </p:nvSpPr>
        <p:spPr/>
        <p:txBody>
          <a:bodyPr/>
          <a:lstStyle/>
          <a:p>
            <a:fld id="{ECF27955-A58F-4341-BA09-A8D5D0747E8E}" type="slidenum">
              <a:rPr lang="en-US" smtClean="0"/>
              <a:t>1</a:t>
            </a:fld>
            <a:endParaRPr lang="en-US"/>
          </a:p>
        </p:txBody>
      </p:sp>
    </p:spTree>
    <p:extLst>
      <p:ext uri="{BB962C8B-B14F-4D97-AF65-F5344CB8AC3E}">
        <p14:creationId xmlns:p14="http://schemas.microsoft.com/office/powerpoint/2010/main" val="16020838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Payment Review section reflects all payment requests that have been entered, including any payment request that is In Process status and not yet submitted.  </a:t>
            </a:r>
          </a:p>
          <a:p>
            <a:endParaRPr lang="en-US" dirty="0"/>
          </a:p>
          <a:p>
            <a:r>
              <a:rPr lang="en-US" dirty="0"/>
              <a:t>In this example all payment requests (including the final payment for administrative services) have been submitted.  Once again, </a:t>
            </a:r>
            <a:r>
              <a:rPr lang="en-US" sz="1200" b="0" dirty="0">
                <a:effectLst/>
                <a:latin typeface="Times New Roman" panose="02020603050405020304" pitchFamily="18" charset="0"/>
                <a:cs typeface="Times New Roman" panose="02020603050405020304" pitchFamily="18" charset="0"/>
              </a:rPr>
              <a:t>the amounts in the highlighted blue fields should match for grant funding. The amounts in the green outlined fields should also match – noting that the Payments may not have reported any additional local funds.  The amount reflected in the Amount Available for Future Payment Requests field is the  amount a grantee can still request for payment based on all payment requests submitted and the Actual / Adjusted Budget information.</a:t>
            </a:r>
            <a:endParaRPr lang="en-US" dirty="0"/>
          </a:p>
        </p:txBody>
      </p:sp>
      <p:sp>
        <p:nvSpPr>
          <p:cNvPr id="4" name="Slide Number Placeholder 3"/>
          <p:cNvSpPr>
            <a:spLocks noGrp="1"/>
          </p:cNvSpPr>
          <p:nvPr>
            <p:ph type="sldNum" sz="quarter" idx="5"/>
          </p:nvPr>
        </p:nvSpPr>
        <p:spPr/>
        <p:txBody>
          <a:bodyPr/>
          <a:lstStyle/>
          <a:p>
            <a:pPr>
              <a:defRPr/>
            </a:pPr>
            <a:fld id="{C67B5536-7342-4511-A579-37832B0D2DC6}" type="slidenum">
              <a:rPr lang="en-US" smtClean="0"/>
              <a:pPr>
                <a:defRPr/>
              </a:pPr>
              <a:t>10</a:t>
            </a:fld>
            <a:endParaRPr lang="en-US" dirty="0"/>
          </a:p>
        </p:txBody>
      </p:sp>
    </p:spTree>
    <p:extLst>
      <p:ext uri="{BB962C8B-B14F-4D97-AF65-F5344CB8AC3E}">
        <p14:creationId xmlns:p14="http://schemas.microsoft.com/office/powerpoint/2010/main" val="3929749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Maximizing the Use of Grant Funds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This tool is intended to assist grantees in maximizing the use of grant funds.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following suggestions will assist grantees accomplishing this goal:</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Adjusting fund source assignments for MSRs via a Change Order</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Comparing actual payment requests to funding sources reported on MSRs for accuracy</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Identifying additional project costs, including change orders not yet submitted, micro-purchase items, etc.</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Notifying the grant specialist that the match ratio will not be satisfied and request instructions to refund the appropriate amount of previously drawn grant funds</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a:defRPr/>
            </a:pPr>
            <a:fld id="{C67B5536-7342-4511-A579-37832B0D2DC6}" type="slidenum">
              <a:rPr lang="en-US" smtClean="0"/>
              <a:pPr>
                <a:defRPr/>
              </a:pPr>
              <a:t>11</a:t>
            </a:fld>
            <a:endParaRPr lang="en-US" dirty="0"/>
          </a:p>
        </p:txBody>
      </p:sp>
    </p:spTree>
    <p:extLst>
      <p:ext uri="{BB962C8B-B14F-4D97-AF65-F5344CB8AC3E}">
        <p14:creationId xmlns:p14="http://schemas.microsoft.com/office/powerpoint/2010/main" val="2121969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Disbursement of Funds reporting throughout the grant agreement period became effective January 1, 2026.  Disbursement documentation for a previous payment request will be required to be uploaded to the Disbursement of Funds tab before a subsequent payment request is submitted.</a:t>
            </a:r>
          </a:p>
          <a:p>
            <a:endParaRPr lang="en-US" dirty="0"/>
          </a:p>
          <a:p>
            <a:r>
              <a:rPr lang="en-US" dirty="0"/>
              <a:t>This includes documentation of:</a:t>
            </a:r>
          </a:p>
          <a:p>
            <a:pPr marL="171450" indent="-171450">
              <a:buFont typeface="Arial" panose="020B0604020202020204" pitchFamily="34" charset="0"/>
              <a:buChar char="•"/>
            </a:pPr>
            <a:r>
              <a:rPr lang="en-US" dirty="0"/>
              <a:t>Deposit of grant funds (bank statement documenting deposit)</a:t>
            </a:r>
          </a:p>
          <a:p>
            <a:pPr marL="171450" indent="-171450">
              <a:buFont typeface="Arial" panose="020B0604020202020204" pitchFamily="34" charset="0"/>
              <a:buChar char="•"/>
            </a:pPr>
            <a:r>
              <a:rPr lang="en-US" dirty="0"/>
              <a:t>Disbursement of grant and match funds (copies of cancelled checks)</a:t>
            </a:r>
          </a:p>
          <a:p>
            <a:endParaRPr lang="en-US" dirty="0"/>
          </a:p>
        </p:txBody>
      </p:sp>
      <p:sp>
        <p:nvSpPr>
          <p:cNvPr id="4" name="Slide Number Placeholder 3"/>
          <p:cNvSpPr>
            <a:spLocks noGrp="1"/>
          </p:cNvSpPr>
          <p:nvPr>
            <p:ph type="sldNum" sz="quarter" idx="5"/>
          </p:nvPr>
        </p:nvSpPr>
        <p:spPr/>
        <p:txBody>
          <a:bodyPr/>
          <a:lstStyle/>
          <a:p>
            <a:pPr>
              <a:defRPr/>
            </a:pPr>
            <a:fld id="{C67B5536-7342-4511-A579-37832B0D2DC6}" type="slidenum">
              <a:rPr lang="en-US" smtClean="0"/>
              <a:pPr>
                <a:defRPr/>
              </a:pPr>
              <a:t>12</a:t>
            </a:fld>
            <a:endParaRPr lang="en-US" dirty="0"/>
          </a:p>
        </p:txBody>
      </p:sp>
    </p:spTree>
    <p:extLst>
      <p:ext uri="{BB962C8B-B14F-4D97-AF65-F5344CB8AC3E}">
        <p14:creationId xmlns:p14="http://schemas.microsoft.com/office/powerpoint/2010/main" val="32582638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377FD-2D9D-F9BB-6C1C-7E8038D03B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19B7F1-2E74-C81C-72C6-AC26B6046D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3025A6-F955-4A48-56D8-CF2148CD00E8}"/>
              </a:ext>
            </a:extLst>
          </p:cNvPr>
          <p:cNvSpPr>
            <a:spLocks noGrp="1"/>
          </p:cNvSpPr>
          <p:nvPr>
            <p:ph type="body" idx="1"/>
          </p:nvPr>
        </p:nvSpPr>
        <p:spPr/>
        <p:txBody>
          <a:bodyPr/>
          <a:lstStyle/>
          <a:p>
            <a:r>
              <a:rPr lang="en-US" dirty="0"/>
              <a:t>Beginning March 1, 2026, any payment request submitted that has not yet uploaded the disbursement documentation from the previous payment request will be placed on HOLD.  The “How to” guide on uploading disbursement documentation can be found on the TDA website. In addition, the “How to” guide on using the Fund Source Calculator is also located here.</a:t>
            </a:r>
          </a:p>
        </p:txBody>
      </p:sp>
      <p:sp>
        <p:nvSpPr>
          <p:cNvPr id="4" name="Slide Number Placeholder 3">
            <a:extLst>
              <a:ext uri="{FF2B5EF4-FFF2-40B4-BE49-F238E27FC236}">
                <a16:creationId xmlns:a16="http://schemas.microsoft.com/office/drawing/2014/main" id="{8D1DC1BE-8C54-CD6C-3055-4B4912CEB87A}"/>
              </a:ext>
            </a:extLst>
          </p:cNvPr>
          <p:cNvSpPr>
            <a:spLocks noGrp="1"/>
          </p:cNvSpPr>
          <p:nvPr>
            <p:ph type="sldNum" sz="quarter" idx="5"/>
          </p:nvPr>
        </p:nvSpPr>
        <p:spPr/>
        <p:txBody>
          <a:bodyPr/>
          <a:lstStyle/>
          <a:p>
            <a:pPr>
              <a:defRPr/>
            </a:pPr>
            <a:fld id="{C67B5536-7342-4511-A579-37832B0D2DC6}" type="slidenum">
              <a:rPr lang="en-US" smtClean="0"/>
              <a:pPr>
                <a:defRPr/>
              </a:pPr>
              <a:t>13</a:t>
            </a:fld>
            <a:endParaRPr lang="en-US" dirty="0"/>
          </a:p>
        </p:txBody>
      </p:sp>
    </p:spTree>
    <p:extLst>
      <p:ext uri="{BB962C8B-B14F-4D97-AF65-F5344CB8AC3E}">
        <p14:creationId xmlns:p14="http://schemas.microsoft.com/office/powerpoint/2010/main" val="22828506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Thank you for your attention. We will now open the presentation for Q &amp; A.</a:t>
            </a:r>
          </a:p>
          <a:p>
            <a:endParaRPr lang="en-US" dirty="0"/>
          </a:p>
        </p:txBody>
      </p:sp>
      <p:sp>
        <p:nvSpPr>
          <p:cNvPr id="4" name="Slide Number Placeholder 3"/>
          <p:cNvSpPr>
            <a:spLocks noGrp="1"/>
          </p:cNvSpPr>
          <p:nvPr>
            <p:ph type="sldNum" sz="quarter" idx="10"/>
          </p:nvPr>
        </p:nvSpPr>
        <p:spPr/>
        <p:txBody>
          <a:bodyPr/>
          <a:lstStyle/>
          <a:p>
            <a:pPr>
              <a:defRPr/>
            </a:pPr>
            <a:fld id="{C67B5536-7342-4511-A579-37832B0D2DC6}" type="slidenum">
              <a:rPr lang="en-US" smtClean="0"/>
              <a:pPr>
                <a:defRPr/>
              </a:pPr>
              <a:t>14</a:t>
            </a:fld>
            <a:endParaRPr lang="en-US" dirty="0"/>
          </a:p>
        </p:txBody>
      </p:sp>
    </p:spTree>
    <p:extLst>
      <p:ext uri="{BB962C8B-B14F-4D97-AF65-F5344CB8AC3E}">
        <p14:creationId xmlns:p14="http://schemas.microsoft.com/office/powerpoint/2010/main" val="1836378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1913" y="120650"/>
            <a:ext cx="4346575" cy="3260725"/>
          </a:xfrm>
        </p:spPr>
      </p:sp>
      <p:sp>
        <p:nvSpPr>
          <p:cNvPr id="3" name="Notes Placeholder 2"/>
          <p:cNvSpPr>
            <a:spLocks noGrp="1"/>
          </p:cNvSpPr>
          <p:nvPr>
            <p:ph type="body" idx="1"/>
          </p:nvPr>
        </p:nvSpPr>
        <p:spPr>
          <a:xfrm>
            <a:off x="934722" y="3497737"/>
            <a:ext cx="5140960" cy="5101999"/>
          </a:xfrm>
        </p:spPr>
        <p:txBody>
          <a:bodyPr/>
          <a:lstStyle/>
          <a:p>
            <a:pPr marL="0" indent="0">
              <a:buNone/>
            </a:pPr>
            <a:r>
              <a:rPr lang="en-US" dirty="0"/>
              <a:t>What is the TDA-GO Fund Source Calculator?</a:t>
            </a:r>
          </a:p>
          <a:p>
            <a:pPr marL="0" indent="0">
              <a:buNone/>
            </a:pPr>
            <a:endParaRPr lang="en-US" dirty="0"/>
          </a:p>
          <a:p>
            <a:pPr marL="0" indent="0">
              <a:buNone/>
            </a:pPr>
            <a:r>
              <a:rPr lang="en-US" dirty="0"/>
              <a:t>The TDA-GO Fund Source Calculator replaces the A208 – </a:t>
            </a:r>
            <a:r>
              <a:rPr lang="en-US" dirty="0" err="1"/>
              <a:t>TxCDBG</a:t>
            </a:r>
            <a:r>
              <a:rPr lang="en-US" dirty="0"/>
              <a:t> Match Calculator form.  The calculator assists with calculating an agreements overall expenditures including grant funds, match, additional local funds, other eligible and ineligible costs. </a:t>
            </a:r>
          </a:p>
          <a:p>
            <a:pPr marL="0" indent="0">
              <a:buNone/>
            </a:pPr>
            <a:endParaRPr lang="en-US" dirty="0"/>
          </a:p>
          <a:p>
            <a:pPr marL="0" indent="0">
              <a:buNone/>
            </a:pPr>
            <a:r>
              <a:rPr lang="en-US" dirty="0"/>
              <a:t>Grantees and administrators should </a:t>
            </a:r>
            <a:r>
              <a:rPr lang="en-US" b="1" i="1" dirty="0"/>
              <a:t>at a minimum</a:t>
            </a:r>
            <a:r>
              <a:rPr lang="en-US" dirty="0"/>
              <a:t> review the information in the Fund Source Calculator: </a:t>
            </a:r>
          </a:p>
          <a:p>
            <a:pPr marL="514350" lvl="0" indent="-514350">
              <a:buFont typeface="+mj-lt"/>
              <a:buAutoNum type="alphaLcParenR"/>
            </a:pPr>
            <a:r>
              <a:rPr lang="en-US" dirty="0"/>
              <a:t>after the information for the construction MSR has been entered into TDA-GO,</a:t>
            </a:r>
          </a:p>
          <a:p>
            <a:pPr marL="514350" lvl="0" indent="-514350">
              <a:buFont typeface="+mj-lt"/>
              <a:buAutoNum type="alphaLcParenR"/>
            </a:pPr>
            <a:r>
              <a:rPr lang="en-US" dirty="0"/>
              <a:t>90 days before the grant agreement end date, and</a:t>
            </a:r>
          </a:p>
          <a:p>
            <a:pPr marL="514350" lvl="0" indent="-514350">
              <a:buFont typeface="+mj-lt"/>
              <a:buAutoNum type="alphaLcParenR"/>
            </a:pPr>
            <a:r>
              <a:rPr lang="en-US" dirty="0"/>
              <a:t>prior to submitting the MSR Completion Report, final payment request and Project Completion Report.</a:t>
            </a:r>
          </a:p>
          <a:p>
            <a:endParaRPr lang="en-US" dirty="0"/>
          </a:p>
        </p:txBody>
      </p:sp>
      <p:sp>
        <p:nvSpPr>
          <p:cNvPr id="4" name="Slide Number Placeholder 3"/>
          <p:cNvSpPr>
            <a:spLocks noGrp="1"/>
          </p:cNvSpPr>
          <p:nvPr>
            <p:ph type="sldNum" sz="quarter" idx="10"/>
          </p:nvPr>
        </p:nvSpPr>
        <p:spPr/>
        <p:txBody>
          <a:bodyPr/>
          <a:lstStyle/>
          <a:p>
            <a:fld id="{90A1B886-8946-4D9C-BABD-17B13655BA5E}" type="slidenum">
              <a:rPr lang="en-US" smtClean="0"/>
              <a:t>2</a:t>
            </a:fld>
            <a:endParaRPr lang="en-US"/>
          </a:p>
        </p:txBody>
      </p:sp>
    </p:spTree>
    <p:extLst>
      <p:ext uri="{BB962C8B-B14F-4D97-AF65-F5344CB8AC3E}">
        <p14:creationId xmlns:p14="http://schemas.microsoft.com/office/powerpoint/2010/main" val="1184528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7D75E-8879-D66C-4DB4-69E9DF0529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E9AA35-C521-CDC9-CE7A-309A63ED5E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43C544-780B-DDBB-DDDE-6C20B4BFE4B6}"/>
              </a:ext>
            </a:extLst>
          </p:cNvPr>
          <p:cNvSpPr>
            <a:spLocks noGrp="1"/>
          </p:cNvSpPr>
          <p:nvPr>
            <p:ph type="body" idx="1"/>
          </p:nvPr>
        </p:nvSpPr>
        <p:spPr/>
        <p:txBody>
          <a:bodyPr/>
          <a:lstStyle/>
          <a:p>
            <a:r>
              <a:rPr lang="en-US" dirty="0"/>
              <a:t>Where is the TDA-GO Fund Source Calculator located?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On the left navigation menu scroll down to the Grant Management section and then click on Fund Source Calculator tab. In addition, please note that Disbursement of Funds tab is also located in this section.</a:t>
            </a:r>
          </a:p>
          <a:p>
            <a:endParaRPr lang="en-US" dirty="0"/>
          </a:p>
        </p:txBody>
      </p:sp>
      <p:sp>
        <p:nvSpPr>
          <p:cNvPr id="4" name="Slide Number Placeholder 3">
            <a:extLst>
              <a:ext uri="{FF2B5EF4-FFF2-40B4-BE49-F238E27FC236}">
                <a16:creationId xmlns:a16="http://schemas.microsoft.com/office/drawing/2014/main" id="{AD56A58F-B569-FFE0-55DC-59D68593B8C4}"/>
              </a:ext>
            </a:extLst>
          </p:cNvPr>
          <p:cNvSpPr>
            <a:spLocks noGrp="1"/>
          </p:cNvSpPr>
          <p:nvPr>
            <p:ph type="sldNum" sz="quarter" idx="5"/>
          </p:nvPr>
        </p:nvSpPr>
        <p:spPr/>
        <p:txBody>
          <a:bodyPr/>
          <a:lstStyle/>
          <a:p>
            <a:pPr>
              <a:defRPr/>
            </a:pPr>
            <a:fld id="{C67B5536-7342-4511-A579-37832B0D2DC6}" type="slidenum">
              <a:rPr lang="en-US" smtClean="0"/>
              <a:pPr>
                <a:defRPr/>
              </a:pPr>
              <a:t>3</a:t>
            </a:fld>
            <a:endParaRPr lang="en-US" dirty="0"/>
          </a:p>
        </p:txBody>
      </p:sp>
    </p:spTree>
    <p:extLst>
      <p:ext uri="{BB962C8B-B14F-4D97-AF65-F5344CB8AC3E}">
        <p14:creationId xmlns:p14="http://schemas.microsoft.com/office/powerpoint/2010/main" val="1886665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top of the page will reflect the total grant agreement amount, total match commitment and match ratio.  The match ratio is calculated by diving the total match funds amount reflected on the MSRs by the total grant funds amount.  </a:t>
            </a:r>
          </a:p>
          <a:p>
            <a:endParaRPr lang="en-US" dirty="0"/>
          </a:p>
          <a:p>
            <a:r>
              <a:rPr lang="en-US" dirty="0"/>
              <a:t>When a project is underbudget, the grant and match budgets are both reduced proportionally to share in the cost savings and maintain the match ratio from the grant agreement.  This calculator will help you ensure you are both meeting the commitment to matching funds and claiming the maximum amount available for reimbursement.</a:t>
            </a:r>
          </a:p>
          <a:p>
            <a:endParaRPr lang="en-US" dirty="0"/>
          </a:p>
          <a:p>
            <a:pPr marL="0" marR="0" lvl="0" indent="0">
              <a:lnSpc>
                <a:spcPts val="1400"/>
              </a:lnSpc>
              <a:spcBef>
                <a:spcPts val="0"/>
              </a:spcBef>
              <a:spcAft>
                <a:spcPts val="0"/>
              </a:spcAft>
              <a:buFont typeface="Symbol" panose="05050102010706020507" pitchFamily="18" charset="2"/>
              <a:buNone/>
            </a:pPr>
            <a:r>
              <a:rPr lang="en-US" sz="1200" b="0" dirty="0">
                <a:effectLst/>
                <a:latin typeface="Times New Roman" panose="02020603050405020304" pitchFamily="18" charset="0"/>
                <a:cs typeface="Times New Roman" panose="02020603050405020304" pitchFamily="18" charset="0"/>
              </a:rPr>
              <a:t>There are three sections on the calculator that are color coded to match.  When you see a field outlined in blue, this indicates total grant funding and corresponds to all other fields outlined in blue.  Likewise, match funding information is outlined in green.</a:t>
            </a:r>
          </a:p>
          <a:p>
            <a:endParaRPr lang="en-US" dirty="0"/>
          </a:p>
        </p:txBody>
      </p:sp>
      <p:sp>
        <p:nvSpPr>
          <p:cNvPr id="4" name="Slide Number Placeholder 3"/>
          <p:cNvSpPr>
            <a:spLocks noGrp="1"/>
          </p:cNvSpPr>
          <p:nvPr>
            <p:ph type="sldNum" sz="quarter" idx="5"/>
          </p:nvPr>
        </p:nvSpPr>
        <p:spPr/>
        <p:txBody>
          <a:bodyPr/>
          <a:lstStyle/>
          <a:p>
            <a:pPr>
              <a:defRPr/>
            </a:pPr>
            <a:fld id="{C67B5536-7342-4511-A579-37832B0D2DC6}" type="slidenum">
              <a:rPr lang="en-US" smtClean="0"/>
              <a:pPr>
                <a:defRPr/>
              </a:pPr>
              <a:t>4</a:t>
            </a:fld>
            <a:endParaRPr lang="en-US" dirty="0"/>
          </a:p>
        </p:txBody>
      </p:sp>
    </p:spTree>
    <p:extLst>
      <p:ext uri="{BB962C8B-B14F-4D97-AF65-F5344CB8AC3E}">
        <p14:creationId xmlns:p14="http://schemas.microsoft.com/office/powerpoint/2010/main" val="491027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7ED79-3EBC-81C8-76D2-BC98C3E051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FD22A1-95F1-417B-7F27-2C27F9B512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847E81-25A7-612B-D9F5-F9D6A5EB80EB}"/>
              </a:ext>
            </a:extLst>
          </p:cNvPr>
          <p:cNvSpPr>
            <a:spLocks noGrp="1"/>
          </p:cNvSpPr>
          <p:nvPr>
            <p:ph type="body" idx="1"/>
          </p:nvPr>
        </p:nvSpPr>
        <p:spPr/>
        <p:txBody>
          <a:bodyPr/>
          <a:lstStyle/>
          <a:p>
            <a:r>
              <a:rPr lang="en-US" dirty="0"/>
              <a:t>The MSR Review section reflects the information reported to date on the Materials and Services Reports (MSRs) and the Grant Overview page (Other Eligible Costs). </a:t>
            </a:r>
          </a:p>
          <a:p>
            <a:endParaRPr lang="en-US" dirty="0"/>
          </a:p>
          <a:p>
            <a:pPr marL="171450" indent="-171450">
              <a:buFont typeface="Arial" panose="020B0604020202020204" pitchFamily="34" charset="0"/>
              <a:buChar char="•"/>
            </a:pPr>
            <a:r>
              <a:rPr lang="en-US" dirty="0"/>
              <a:t>The Total Contract Amount Column will reflect the amount for each MSR including grant, match and additional local funds.</a:t>
            </a:r>
          </a:p>
          <a:p>
            <a:pPr marL="171450" indent="-171450">
              <a:buFont typeface="Arial" panose="020B0604020202020204" pitchFamily="34" charset="0"/>
              <a:buChar char="•"/>
            </a:pPr>
            <a:r>
              <a:rPr lang="en-US" dirty="0"/>
              <a:t>For example, the contract total amount for Contractor/Service Provider Capital Power Systems includes $10,000 in grant funds, $15,248.23 in match funds and $22,048.62 in additional local funds for a total contract amount of $47,296.85</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dirty="0">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dirty="0">
                <a:effectLst/>
                <a:latin typeface="Times New Roman" panose="02020603050405020304" pitchFamily="18" charset="0"/>
                <a:cs typeface="Times New Roman" panose="02020603050405020304" pitchFamily="18" charset="0"/>
              </a:rPr>
              <a:t>The information entered, submitted and approved in an MSR is the information that will reflect on the MSR Review section of the Calculator. Therefore, you can only update the calculator by revising the information reported in the MSR.</a:t>
            </a:r>
          </a:p>
        </p:txBody>
      </p:sp>
      <p:sp>
        <p:nvSpPr>
          <p:cNvPr id="4" name="Slide Number Placeholder 3">
            <a:extLst>
              <a:ext uri="{FF2B5EF4-FFF2-40B4-BE49-F238E27FC236}">
                <a16:creationId xmlns:a16="http://schemas.microsoft.com/office/drawing/2014/main" id="{367EC461-C465-5C76-EA61-081A1DB9878B}"/>
              </a:ext>
            </a:extLst>
          </p:cNvPr>
          <p:cNvSpPr>
            <a:spLocks noGrp="1"/>
          </p:cNvSpPr>
          <p:nvPr>
            <p:ph type="sldNum" sz="quarter" idx="5"/>
          </p:nvPr>
        </p:nvSpPr>
        <p:spPr/>
        <p:txBody>
          <a:bodyPr/>
          <a:lstStyle/>
          <a:p>
            <a:pPr>
              <a:defRPr/>
            </a:pPr>
            <a:fld id="{C67B5536-7342-4511-A579-37832B0D2DC6}" type="slidenum">
              <a:rPr lang="en-US" smtClean="0"/>
              <a:pPr>
                <a:defRPr/>
              </a:pPr>
              <a:t>5</a:t>
            </a:fld>
            <a:endParaRPr lang="en-US" dirty="0"/>
          </a:p>
        </p:txBody>
      </p:sp>
    </p:spTree>
    <p:extLst>
      <p:ext uri="{BB962C8B-B14F-4D97-AF65-F5344CB8AC3E}">
        <p14:creationId xmlns:p14="http://schemas.microsoft.com/office/powerpoint/2010/main" val="1424123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Ineligible costs reflected on an MSR will be displayed on the MSR Review section of the Fund Source Calculator, and will not count toward the calculation.  In this example there were no ineligible costs. </a:t>
            </a:r>
          </a:p>
        </p:txBody>
      </p:sp>
      <p:sp>
        <p:nvSpPr>
          <p:cNvPr id="4" name="Slide Number Placeholder 3"/>
          <p:cNvSpPr>
            <a:spLocks noGrp="1"/>
          </p:cNvSpPr>
          <p:nvPr>
            <p:ph type="sldNum" sz="quarter" idx="5"/>
          </p:nvPr>
        </p:nvSpPr>
        <p:spPr/>
        <p:txBody>
          <a:bodyPr/>
          <a:lstStyle/>
          <a:p>
            <a:pPr>
              <a:defRPr/>
            </a:pPr>
            <a:fld id="{C67B5536-7342-4511-A579-37832B0D2DC6}" type="slidenum">
              <a:rPr lang="en-US" smtClean="0"/>
              <a:pPr>
                <a:defRPr/>
              </a:pPr>
              <a:t>6</a:t>
            </a:fld>
            <a:endParaRPr lang="en-US" dirty="0"/>
          </a:p>
        </p:txBody>
      </p:sp>
    </p:spTree>
    <p:extLst>
      <p:ext uri="{BB962C8B-B14F-4D97-AF65-F5344CB8AC3E}">
        <p14:creationId xmlns:p14="http://schemas.microsoft.com/office/powerpoint/2010/main" val="2802507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CFE15-3CFB-46F3-D922-A0D210249D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2D0C52-9165-CCAA-214B-9E00F348CA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D9026E-8E95-25DA-393A-4E0B68717CC9}"/>
              </a:ext>
            </a:extLst>
          </p:cNvPr>
          <p:cNvSpPr>
            <a:spLocks noGrp="1"/>
          </p:cNvSpPr>
          <p:nvPr>
            <p:ph type="body" idx="1"/>
          </p:nvPr>
        </p:nvSpPr>
        <p:spPr/>
        <p:txBody>
          <a:bodyPr/>
          <a:lstStyle/>
          <a:p>
            <a:r>
              <a:rPr lang="en-US" dirty="0"/>
              <a:t>Other Eligible Costs</a:t>
            </a:r>
          </a:p>
          <a:p>
            <a:endParaRPr lang="en-US" dirty="0"/>
          </a:p>
          <a:p>
            <a:r>
              <a:rPr lang="en-US" dirty="0"/>
              <a:t>In this example, there were no other eligible costs reported.</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Other Eligible Costs should be reported under the Grant Management section in the Grant Over tab in the Eligible Costs Not Reported on the MSR section. Administrators should send their assigned Grant Specialist an email when this documentation is uploaded as uploads to this section do not generate a TDA-GO notification.</a:t>
            </a:r>
          </a:p>
          <a:p>
            <a:endParaRPr lang="en-US" dirty="0"/>
          </a:p>
          <a:p>
            <a:r>
              <a:rPr lang="en-US" dirty="0"/>
              <a:t>The information entered here for Other Eligible Costs will be reflected on the MSR Review section of the Fund Source Calculator in the reflected field circled in orange.  The administrator will enter the amount of the Other Eligible Costs reported into the appropriate fund category field or fields in the MSR Review section.</a:t>
            </a:r>
          </a:p>
          <a:p>
            <a:endParaRPr lang="en-US" dirty="0"/>
          </a:p>
          <a:p>
            <a:r>
              <a:rPr lang="en-US" dirty="0"/>
              <a:t>Some examples of Other Eligible Costs are:</a:t>
            </a:r>
          </a:p>
          <a:p>
            <a:endParaRPr lang="en-US" dirty="0"/>
          </a:p>
          <a:p>
            <a:pPr marL="171450" indent="-171450">
              <a:buFont typeface="Arial" panose="020B0604020202020204" pitchFamily="34" charset="0"/>
              <a:buChar char="•"/>
            </a:pPr>
            <a:r>
              <a:rPr lang="en-US" dirty="0"/>
              <a:t>A micro purchase under $2,000</a:t>
            </a:r>
          </a:p>
          <a:p>
            <a:pPr marL="171450" indent="-171450">
              <a:buFont typeface="Arial" panose="020B0604020202020204" pitchFamily="34" charset="0"/>
              <a:buChar char="•"/>
            </a:pPr>
            <a:r>
              <a:rPr lang="en-US" dirty="0"/>
              <a:t>Acquisition payment(s) for grant or match</a:t>
            </a:r>
          </a:p>
          <a:p>
            <a:pPr marL="171450" indent="-171450">
              <a:buFont typeface="Arial" panose="020B0604020202020204" pitchFamily="34" charset="0"/>
              <a:buChar char="•"/>
            </a:pPr>
            <a:r>
              <a:rPr lang="en-US" dirty="0"/>
              <a:t>Publications</a:t>
            </a:r>
          </a:p>
          <a:p>
            <a:pPr marL="171450" indent="-171450">
              <a:buFont typeface="Arial" panose="020B0604020202020204" pitchFamily="34" charset="0"/>
              <a:buChar char="•"/>
            </a:pPr>
            <a:r>
              <a:rPr lang="en-US" dirty="0"/>
              <a:t>Certified Mail</a:t>
            </a:r>
          </a:p>
          <a:p>
            <a:pPr marL="171450" indent="-171450">
              <a:buFont typeface="Arial" panose="020B0604020202020204" pitchFamily="34" charset="0"/>
              <a:buChar char="•"/>
            </a:pPr>
            <a:r>
              <a:rPr lang="en-US" dirty="0"/>
              <a:t>Connection fees (match for credit for waving connection fee for Non-LMI)</a:t>
            </a:r>
          </a:p>
          <a:p>
            <a:pPr marL="171450" indent="-171450">
              <a:buFont typeface="Arial" panose="020B0604020202020204" pitchFamily="34" charset="0"/>
              <a:buChar char="•"/>
            </a:pPr>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290452C4-8C96-0F12-3208-0A7026980159}"/>
              </a:ext>
            </a:extLst>
          </p:cNvPr>
          <p:cNvSpPr>
            <a:spLocks noGrp="1"/>
          </p:cNvSpPr>
          <p:nvPr>
            <p:ph type="sldNum" sz="quarter" idx="5"/>
          </p:nvPr>
        </p:nvSpPr>
        <p:spPr/>
        <p:txBody>
          <a:bodyPr/>
          <a:lstStyle/>
          <a:p>
            <a:pPr>
              <a:defRPr/>
            </a:pPr>
            <a:fld id="{C67B5536-7342-4511-A579-37832B0D2DC6}" type="slidenum">
              <a:rPr lang="en-US" smtClean="0"/>
              <a:pPr>
                <a:defRPr/>
              </a:pPr>
              <a:t>7</a:t>
            </a:fld>
            <a:endParaRPr lang="en-US" dirty="0"/>
          </a:p>
        </p:txBody>
      </p:sp>
    </p:spTree>
    <p:extLst>
      <p:ext uri="{BB962C8B-B14F-4D97-AF65-F5344CB8AC3E}">
        <p14:creationId xmlns:p14="http://schemas.microsoft.com/office/powerpoint/2010/main" val="3076505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F778F-EEA4-E06B-47C5-ECC30C6814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8E698D-DDE1-9F74-4037-3CA856D10C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761293-33DA-D7D1-3F3E-12B8B6C2169B}"/>
              </a:ext>
            </a:extLst>
          </p:cNvPr>
          <p:cNvSpPr>
            <a:spLocks noGrp="1"/>
          </p:cNvSpPr>
          <p:nvPr>
            <p:ph type="body" idx="1"/>
          </p:nvPr>
        </p:nvSpPr>
        <p:spPr/>
        <p:txBody>
          <a:bodyPr/>
          <a:lstStyle/>
          <a:p>
            <a:pPr marL="0" marR="0" lvl="0" indent="0">
              <a:lnSpc>
                <a:spcPts val="1400"/>
              </a:lnSpc>
              <a:spcBef>
                <a:spcPts val="0"/>
              </a:spcBef>
              <a:spcAft>
                <a:spcPts val="0"/>
              </a:spcAft>
              <a:buFont typeface="Symbol" panose="05050102010706020507" pitchFamily="18" charset="2"/>
              <a:buNone/>
            </a:pPr>
            <a:r>
              <a:rPr lang="en-US" sz="1200" b="0" dirty="0">
                <a:effectLst/>
                <a:latin typeface="Times New Roman" panose="02020603050405020304" pitchFamily="18" charset="0"/>
                <a:cs typeface="Times New Roman" panose="02020603050405020304" pitchFamily="18" charset="0"/>
              </a:rPr>
              <a:t>Once all project costs have been entered on the MSR or Grant Overview page, compare the MSRs Review section’s Total Reported Costs to the Actual / Adjusted Budget Information.  </a:t>
            </a:r>
          </a:p>
          <a:p>
            <a:pPr marL="0" marR="0" lvl="0" indent="0">
              <a:lnSpc>
                <a:spcPts val="1400"/>
              </a:lnSpc>
              <a:spcBef>
                <a:spcPts val="0"/>
              </a:spcBef>
              <a:spcAft>
                <a:spcPts val="0"/>
              </a:spcAft>
              <a:buFont typeface="Symbol" panose="05050102010706020507" pitchFamily="18" charset="2"/>
              <a:buNone/>
            </a:pPr>
            <a:endParaRPr lang="en-US" sz="1200" b="0" dirty="0">
              <a:effectLst/>
              <a:latin typeface="Times New Roman" panose="02020603050405020304" pitchFamily="18" charset="0"/>
              <a:cs typeface="Times New Roman" panose="02020603050405020304" pitchFamily="18" charset="0"/>
            </a:endParaRPr>
          </a:p>
          <a:p>
            <a:pPr marL="0" marR="0" lvl="0" indent="0">
              <a:lnSpc>
                <a:spcPts val="1400"/>
              </a:lnSpc>
              <a:spcBef>
                <a:spcPts val="0"/>
              </a:spcBef>
              <a:spcAft>
                <a:spcPts val="0"/>
              </a:spcAft>
              <a:buFont typeface="Symbol" panose="05050102010706020507" pitchFamily="18" charset="2"/>
              <a:buNone/>
            </a:pPr>
            <a:r>
              <a:rPr lang="en-US" sz="1200" b="0" dirty="0">
                <a:effectLst/>
                <a:latin typeface="Times New Roman" panose="02020603050405020304" pitchFamily="18" charset="0"/>
                <a:cs typeface="Times New Roman" panose="02020603050405020304" pitchFamily="18" charset="0"/>
              </a:rPr>
              <a:t>The Actual Adjusted Budget takes the total eligible costs you’ve reported and prorates those costs between grant funding and match funding (or local funds in addition to the committed matching funds).</a:t>
            </a:r>
          </a:p>
          <a:p>
            <a:pPr marL="0" marR="0" lvl="0" indent="0">
              <a:lnSpc>
                <a:spcPts val="1400"/>
              </a:lnSpc>
              <a:spcBef>
                <a:spcPts val="0"/>
              </a:spcBef>
              <a:spcAft>
                <a:spcPts val="0"/>
              </a:spcAft>
              <a:buFont typeface="Symbol" panose="05050102010706020507" pitchFamily="18" charset="2"/>
              <a:buNone/>
            </a:pPr>
            <a:endParaRPr lang="en-US" sz="1200" b="0" dirty="0">
              <a:effectLst/>
              <a:latin typeface="Times New Roman" panose="02020603050405020304" pitchFamily="18" charset="0"/>
              <a:cs typeface="Times New Roman" panose="02020603050405020304" pitchFamily="18" charset="0"/>
            </a:endParaRPr>
          </a:p>
          <a:p>
            <a:pPr marL="0" marR="0" lvl="0" indent="0">
              <a:lnSpc>
                <a:spcPts val="1400"/>
              </a:lnSpc>
              <a:spcBef>
                <a:spcPts val="0"/>
              </a:spcBef>
              <a:spcAft>
                <a:spcPts val="0"/>
              </a:spcAft>
              <a:buFont typeface="Symbol" panose="05050102010706020507" pitchFamily="18" charset="2"/>
              <a:buNone/>
            </a:pPr>
            <a:r>
              <a:rPr lang="en-US" sz="1200" b="0" dirty="0">
                <a:effectLst/>
                <a:latin typeface="Times New Roman" panose="02020603050405020304" pitchFamily="18" charset="0"/>
                <a:cs typeface="Times New Roman" panose="02020603050405020304" pitchFamily="18" charset="0"/>
              </a:rPr>
              <a:t>Compare the fields outlined in blue – in this example, the Calculator has determined that $750,000 is the maximum grant amount available, and the MSR Review shows $750,000 assigned to grant funding.  The green fields also show accurate costs assignment to meet the match commitment.  Therefore, no revisions are needed to the MSRs or Grant Overview costs for this grant.</a:t>
            </a:r>
          </a:p>
          <a:p>
            <a:pPr marL="0" marR="0" lvl="0" indent="0">
              <a:lnSpc>
                <a:spcPts val="1400"/>
              </a:lnSpc>
              <a:spcBef>
                <a:spcPts val="0"/>
              </a:spcBef>
              <a:spcAft>
                <a:spcPts val="0"/>
              </a:spcAft>
              <a:buFont typeface="Symbol" panose="05050102010706020507" pitchFamily="18" charset="2"/>
              <a:buNone/>
            </a:pPr>
            <a:endParaRPr lang="en-US" sz="1200" b="0" dirty="0">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ts val="1400"/>
              </a:lnSpc>
              <a:spcBef>
                <a:spcPts val="0"/>
              </a:spcBef>
              <a:spcAft>
                <a:spcPts val="0"/>
              </a:spcAft>
              <a:buClrTx/>
              <a:buSzTx/>
              <a:buFont typeface="Symbol" panose="05050102010706020507" pitchFamily="18" charset="2"/>
              <a:buNone/>
              <a:tabLst/>
              <a:defRPr/>
            </a:pPr>
            <a:r>
              <a:rPr lang="en-US" dirty="0"/>
              <a:t>If the total eligible project costs is less than the total original budget including grant and match, the project is under budget, and grant funds available will appear in the amount to be </a:t>
            </a:r>
            <a:r>
              <a:rPr lang="en-US" dirty="0" err="1"/>
              <a:t>deobligated</a:t>
            </a:r>
            <a:r>
              <a:rPr lang="en-US" dirty="0"/>
              <a:t> field. </a:t>
            </a:r>
            <a:r>
              <a:rPr lang="en-US" sz="1200" b="0" dirty="0">
                <a:effectLst/>
                <a:latin typeface="Times New Roman" panose="02020603050405020304" pitchFamily="18" charset="0"/>
                <a:cs typeface="Times New Roman" panose="02020603050405020304" pitchFamily="18" charset="0"/>
              </a:rPr>
              <a:t>In this example there are no grant funds to be </a:t>
            </a:r>
            <a:r>
              <a:rPr lang="en-US" sz="1200" b="0" dirty="0" err="1">
                <a:effectLst/>
                <a:latin typeface="Times New Roman" panose="02020603050405020304" pitchFamily="18" charset="0"/>
                <a:cs typeface="Times New Roman" panose="02020603050405020304" pitchFamily="18" charset="0"/>
              </a:rPr>
              <a:t>deobligated</a:t>
            </a:r>
            <a:r>
              <a:rPr lang="en-US" sz="1200" b="0" dirty="0">
                <a:effectLst/>
                <a:latin typeface="Times New Roman" panose="02020603050405020304" pitchFamily="18" charset="0"/>
                <a:cs typeface="Times New Roman" panose="02020603050405020304" pitchFamily="18" charset="0"/>
              </a:rPr>
              <a:t>.</a:t>
            </a:r>
          </a:p>
          <a:p>
            <a:pPr marL="0" marR="0" lvl="0" indent="0">
              <a:lnSpc>
                <a:spcPts val="1400"/>
              </a:lnSpc>
              <a:spcBef>
                <a:spcPts val="0"/>
              </a:spcBef>
              <a:spcAft>
                <a:spcPts val="0"/>
              </a:spcAft>
              <a:buFont typeface="Symbol" panose="05050102010706020507" pitchFamily="18" charset="2"/>
              <a:buNone/>
            </a:pPr>
            <a:endParaRPr lang="en-US" sz="1200" b="0" dirty="0">
              <a:effectLst/>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4888F50D-8C3C-BBA5-C786-C1D991A50947}"/>
              </a:ext>
            </a:extLst>
          </p:cNvPr>
          <p:cNvSpPr>
            <a:spLocks noGrp="1"/>
          </p:cNvSpPr>
          <p:nvPr>
            <p:ph type="sldNum" sz="quarter" idx="5"/>
          </p:nvPr>
        </p:nvSpPr>
        <p:spPr/>
        <p:txBody>
          <a:bodyPr/>
          <a:lstStyle/>
          <a:p>
            <a:pPr>
              <a:defRPr/>
            </a:pPr>
            <a:fld id="{C67B5536-7342-4511-A579-37832B0D2DC6}" type="slidenum">
              <a:rPr lang="en-US" smtClean="0"/>
              <a:pPr>
                <a:defRPr/>
              </a:pPr>
              <a:t>8</a:t>
            </a:fld>
            <a:endParaRPr lang="en-US" dirty="0"/>
          </a:p>
        </p:txBody>
      </p:sp>
    </p:spTree>
    <p:extLst>
      <p:ext uri="{BB962C8B-B14F-4D97-AF65-F5344CB8AC3E}">
        <p14:creationId xmlns:p14="http://schemas.microsoft.com/office/powerpoint/2010/main" val="402525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CF40A-AB5E-4CD7-40C2-74E38C5AA1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C850CE-EDA3-612A-EEBD-90339CF55A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2AEADF-E34C-7F21-D851-571D55AFF1C4}"/>
              </a:ext>
            </a:extLst>
          </p:cNvPr>
          <p:cNvSpPr>
            <a:spLocks noGrp="1"/>
          </p:cNvSpPr>
          <p:nvPr>
            <p:ph type="body" idx="1"/>
          </p:nvPr>
        </p:nvSpPr>
        <p:spPr/>
        <p:txBody>
          <a:bodyPr/>
          <a:lstStyle/>
          <a:p>
            <a:r>
              <a:rPr lang="en-US" dirty="0"/>
              <a:t>The current match ratio is reflected on lower right corner of the MSR Review section and is another indicator of whether an MSR revision is needed to reallocate funds between grant and match.</a:t>
            </a:r>
          </a:p>
          <a:p>
            <a:endParaRPr lang="en-US" dirty="0"/>
          </a:p>
          <a:p>
            <a:r>
              <a:rPr lang="en-US" dirty="0"/>
              <a:t>At the end of the agreement if the current match ratio for Reported Costs is:</a:t>
            </a:r>
          </a:p>
          <a:p>
            <a:endParaRPr lang="en-US" dirty="0"/>
          </a:p>
          <a:p>
            <a:pPr marL="171450" indent="-171450">
              <a:buFont typeface="Arial" panose="020B0604020202020204" pitchFamily="34" charset="0"/>
              <a:buChar char="•"/>
            </a:pPr>
            <a:r>
              <a:rPr lang="en-US" b="1" dirty="0"/>
              <a:t>Below</a:t>
            </a:r>
            <a:r>
              <a:rPr lang="en-US" dirty="0"/>
              <a:t> the committed match ratio the grantee has not accounted for enough match and should review MSRs and Grant Overview costs.  Are there additional costs not yet reported?  Should costs be shifted from grant to matching funds? </a:t>
            </a:r>
          </a:p>
          <a:p>
            <a:pPr marL="0" indent="0">
              <a:buFont typeface="Arial" panose="020B0604020202020204" pitchFamily="34" charset="0"/>
              <a:buNone/>
            </a:pPr>
            <a:r>
              <a:rPr lang="en-US" dirty="0"/>
              <a:t>Or if the current match ratio is</a:t>
            </a:r>
          </a:p>
          <a:p>
            <a:pPr marL="171450" indent="-171450">
              <a:buFont typeface="Arial" panose="020B0604020202020204" pitchFamily="34" charset="0"/>
              <a:buChar char="•"/>
            </a:pPr>
            <a:r>
              <a:rPr lang="en-US" b="1" dirty="0"/>
              <a:t>Over</a:t>
            </a:r>
            <a:r>
              <a:rPr lang="en-US" dirty="0"/>
              <a:t> the committed match ratio the grantee should confirm they have maximized the use of grant funds.  If the calculator indicates funds will be </a:t>
            </a:r>
            <a:r>
              <a:rPr lang="en-US" dirty="0" err="1"/>
              <a:t>deobligated</a:t>
            </a:r>
            <a:r>
              <a:rPr lang="en-US" dirty="0"/>
              <a:t> while the match ratio is exceeded, shift costs from matching funds to use the grant funds that are still available.</a:t>
            </a:r>
          </a:p>
        </p:txBody>
      </p:sp>
      <p:sp>
        <p:nvSpPr>
          <p:cNvPr id="4" name="Slide Number Placeholder 3">
            <a:extLst>
              <a:ext uri="{FF2B5EF4-FFF2-40B4-BE49-F238E27FC236}">
                <a16:creationId xmlns:a16="http://schemas.microsoft.com/office/drawing/2014/main" id="{F6115D6A-A444-DFE5-BA8F-C5271D26DFDC}"/>
              </a:ext>
            </a:extLst>
          </p:cNvPr>
          <p:cNvSpPr>
            <a:spLocks noGrp="1"/>
          </p:cNvSpPr>
          <p:nvPr>
            <p:ph type="sldNum" sz="quarter" idx="5"/>
          </p:nvPr>
        </p:nvSpPr>
        <p:spPr/>
        <p:txBody>
          <a:bodyPr/>
          <a:lstStyle/>
          <a:p>
            <a:pPr>
              <a:defRPr/>
            </a:pPr>
            <a:fld id="{C67B5536-7342-4511-A579-37832B0D2DC6}" type="slidenum">
              <a:rPr lang="en-US" smtClean="0"/>
              <a:pPr>
                <a:defRPr/>
              </a:pPr>
              <a:t>9</a:t>
            </a:fld>
            <a:endParaRPr lang="en-US" dirty="0"/>
          </a:p>
        </p:txBody>
      </p:sp>
    </p:spTree>
    <p:extLst>
      <p:ext uri="{BB962C8B-B14F-4D97-AF65-F5344CB8AC3E}">
        <p14:creationId xmlns:p14="http://schemas.microsoft.com/office/powerpoint/2010/main" val="544298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Slide &lt;#&gt; of</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C333A467-4077-42B4-BD64-4B370ED5E440}" type="slidenum">
              <a:rPr lang="en-US" smtClean="0"/>
              <a:pPr>
                <a:defRPr/>
              </a:pPr>
              <a:t>‹#›</a:t>
            </a:fld>
            <a:endParaRPr lang="en-US" dirty="0"/>
          </a:p>
        </p:txBody>
      </p:sp>
    </p:spTree>
    <p:extLst>
      <p:ext uri="{BB962C8B-B14F-4D97-AF65-F5344CB8AC3E}">
        <p14:creationId xmlns:p14="http://schemas.microsoft.com/office/powerpoint/2010/main" val="217375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Slide &lt;#&gt; of</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85007C3E-3F5D-48E0-8D54-D3D4003785C0}" type="slidenum">
              <a:rPr lang="en-US" smtClean="0"/>
              <a:pPr>
                <a:defRPr/>
              </a:pPr>
              <a:t>‹#›</a:t>
            </a:fld>
            <a:endParaRPr lang="en-US" dirty="0"/>
          </a:p>
        </p:txBody>
      </p:sp>
    </p:spTree>
    <p:extLst>
      <p:ext uri="{BB962C8B-B14F-4D97-AF65-F5344CB8AC3E}">
        <p14:creationId xmlns:p14="http://schemas.microsoft.com/office/powerpoint/2010/main" val="2796379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Slide &lt;#&gt; of</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40AE6785-233F-4ED1-9B95-A1331D4934D8}" type="slidenum">
              <a:rPr lang="en-US" smtClean="0"/>
              <a:pPr>
                <a:defRPr/>
              </a:pPr>
              <a:t>‹#›</a:t>
            </a:fld>
            <a:endParaRPr lang="en-US" dirty="0"/>
          </a:p>
        </p:txBody>
      </p:sp>
    </p:spTree>
    <p:extLst>
      <p:ext uri="{BB962C8B-B14F-4D97-AF65-F5344CB8AC3E}">
        <p14:creationId xmlns:p14="http://schemas.microsoft.com/office/powerpoint/2010/main" val="2577629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95B2E8C-8F2B-42F6-939E-179B4C34678C}" type="datetimeFigureOut">
              <a:rPr lang="en-US" smtClean="0"/>
              <a:t>1/16/2026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8A16CCC6-14F3-4CE3-B8D9-9B1F218C7462}" type="slidenum">
              <a:rPr lang="en-US" smtClean="0"/>
              <a:pPr>
                <a:defRPr/>
              </a:pPr>
              <a:t>‹#›</a:t>
            </a:fld>
            <a:endParaRPr lang="en-US" dirty="0"/>
          </a:p>
        </p:txBody>
      </p:sp>
    </p:spTree>
    <p:extLst>
      <p:ext uri="{BB962C8B-B14F-4D97-AF65-F5344CB8AC3E}">
        <p14:creationId xmlns:p14="http://schemas.microsoft.com/office/powerpoint/2010/main" val="463066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Slide &lt;#&gt; of</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1804F898-55BD-4336-8C23-AFAF3D2DC9A4}" type="slidenum">
              <a:rPr lang="en-US" smtClean="0"/>
              <a:pPr>
                <a:defRPr/>
              </a:pPr>
              <a:t>‹#›</a:t>
            </a:fld>
            <a:endParaRPr lang="en-US" dirty="0"/>
          </a:p>
        </p:txBody>
      </p:sp>
    </p:spTree>
    <p:extLst>
      <p:ext uri="{BB962C8B-B14F-4D97-AF65-F5344CB8AC3E}">
        <p14:creationId xmlns:p14="http://schemas.microsoft.com/office/powerpoint/2010/main" val="1533452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a:t>Slide &lt;#&gt; of</a:t>
            </a: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defRPr/>
            </a:pPr>
            <a:fld id="{AA490D8C-341B-4586-8F95-E64429690972}" type="slidenum">
              <a:rPr lang="en-US" smtClean="0"/>
              <a:pPr>
                <a:defRPr/>
              </a:pPr>
              <a:t>‹#›</a:t>
            </a:fld>
            <a:endParaRPr lang="en-US" dirty="0"/>
          </a:p>
        </p:txBody>
      </p:sp>
    </p:spTree>
    <p:extLst>
      <p:ext uri="{BB962C8B-B14F-4D97-AF65-F5344CB8AC3E}">
        <p14:creationId xmlns:p14="http://schemas.microsoft.com/office/powerpoint/2010/main" val="42832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a:defRPr/>
            </a:pPr>
            <a:endParaRPr lang="en-US"/>
          </a:p>
        </p:txBody>
      </p:sp>
      <p:sp>
        <p:nvSpPr>
          <p:cNvPr id="8" name="Footer Placeholder 7"/>
          <p:cNvSpPr>
            <a:spLocks noGrp="1"/>
          </p:cNvSpPr>
          <p:nvPr>
            <p:ph type="ftr" sz="quarter" idx="11"/>
          </p:nvPr>
        </p:nvSpPr>
        <p:spPr/>
        <p:txBody>
          <a:bodyPr/>
          <a:lstStyle/>
          <a:p>
            <a:pPr>
              <a:defRPr/>
            </a:pPr>
            <a:r>
              <a:rPr lang="en-US"/>
              <a:t>Slide &lt;#&gt; of</a:t>
            </a: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a:defRPr/>
            </a:pPr>
            <a:fld id="{57652E8E-824C-4635-A0D4-26F6258DC4C5}" type="slidenum">
              <a:rPr lang="en-US" smtClean="0"/>
              <a:pPr>
                <a:defRPr/>
              </a:pPr>
              <a:t>‹#›</a:t>
            </a:fld>
            <a:endParaRPr lang="en-US" dirty="0"/>
          </a:p>
        </p:txBody>
      </p:sp>
    </p:spTree>
    <p:extLst>
      <p:ext uri="{BB962C8B-B14F-4D97-AF65-F5344CB8AC3E}">
        <p14:creationId xmlns:p14="http://schemas.microsoft.com/office/powerpoint/2010/main" val="3507664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a:defRPr/>
            </a:pPr>
            <a:endParaRPr lang="en-US"/>
          </a:p>
        </p:txBody>
      </p:sp>
      <p:sp>
        <p:nvSpPr>
          <p:cNvPr id="4" name="Footer Placeholder 3"/>
          <p:cNvSpPr>
            <a:spLocks noGrp="1"/>
          </p:cNvSpPr>
          <p:nvPr>
            <p:ph type="ftr" sz="quarter" idx="11"/>
          </p:nvPr>
        </p:nvSpPr>
        <p:spPr/>
        <p:txBody>
          <a:bodyPr/>
          <a:lstStyle/>
          <a:p>
            <a:pPr>
              <a:defRPr/>
            </a:pPr>
            <a:r>
              <a:rPr lang="en-US"/>
              <a:t>Slide &lt;#&gt; of</a:t>
            </a: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a:defRPr/>
            </a:pPr>
            <a:fld id="{E4AC3DBC-80C4-42C5-9205-C6C47B097FD6}" type="slidenum">
              <a:rPr lang="en-US" smtClean="0"/>
              <a:pPr>
                <a:defRPr/>
              </a:pPr>
              <a:t>‹#›</a:t>
            </a:fld>
            <a:endParaRPr lang="en-US" dirty="0"/>
          </a:p>
        </p:txBody>
      </p:sp>
    </p:spTree>
    <p:extLst>
      <p:ext uri="{BB962C8B-B14F-4D97-AF65-F5344CB8AC3E}">
        <p14:creationId xmlns:p14="http://schemas.microsoft.com/office/powerpoint/2010/main" val="13711456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E95B2E8C-8F2B-42F6-939E-179B4C34678C}" type="datetimeFigureOut">
              <a:rPr lang="en-US" smtClean="0"/>
              <a:t>1/16/2026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a:defRPr/>
            </a:pPr>
            <a:fld id="{11DE3553-A525-4E9F-AA24-642396A8CC25}" type="slidenum">
              <a:rPr lang="en-US" smtClean="0"/>
              <a:pPr>
                <a:defRPr/>
              </a:pPr>
              <a:t>‹#›</a:t>
            </a:fld>
            <a:endParaRPr lang="en-US" dirty="0"/>
          </a:p>
        </p:txBody>
      </p:sp>
    </p:spTree>
    <p:extLst>
      <p:ext uri="{BB962C8B-B14F-4D97-AF65-F5344CB8AC3E}">
        <p14:creationId xmlns:p14="http://schemas.microsoft.com/office/powerpoint/2010/main" val="505931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a:t>Slide &lt;#&gt; of</a:t>
            </a: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defRPr/>
            </a:pPr>
            <a:fld id="{1743D7E2-C1EB-4313-9BBF-7397D87A278A}" type="slidenum">
              <a:rPr lang="en-US" smtClean="0"/>
              <a:pPr>
                <a:defRPr/>
              </a:pPr>
              <a:t>‹#›</a:t>
            </a:fld>
            <a:endParaRPr lang="en-US" dirty="0"/>
          </a:p>
        </p:txBody>
      </p:sp>
    </p:spTree>
    <p:extLst>
      <p:ext uri="{BB962C8B-B14F-4D97-AF65-F5344CB8AC3E}">
        <p14:creationId xmlns:p14="http://schemas.microsoft.com/office/powerpoint/2010/main" val="2367311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a:t>Slide &lt;#&gt; of</a:t>
            </a: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defRPr/>
            </a:pPr>
            <a:fld id="{78A53B6B-8A30-4F31-A802-687EBA151BC2}" type="slidenum">
              <a:rPr lang="en-US" smtClean="0"/>
              <a:pPr>
                <a:defRPr/>
              </a:pPr>
              <a:t>‹#›</a:t>
            </a:fld>
            <a:endParaRPr lang="en-US" dirty="0"/>
          </a:p>
        </p:txBody>
      </p:sp>
    </p:spTree>
    <p:extLst>
      <p:ext uri="{BB962C8B-B14F-4D97-AF65-F5344CB8AC3E}">
        <p14:creationId xmlns:p14="http://schemas.microsoft.com/office/powerpoint/2010/main" val="41834800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7332268"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Slide &lt;#&gt; of</a:t>
            </a:r>
          </a:p>
        </p:txBody>
      </p:sp>
      <p:sp>
        <p:nvSpPr>
          <p:cNvPr id="7" name="Rectangle 6"/>
          <p:cNvSpPr/>
          <p:nvPr userDrawn="1"/>
        </p:nvSpPr>
        <p:spPr>
          <a:xfrm>
            <a:off x="7789468" y="0"/>
            <a:ext cx="1354532" cy="6858000"/>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endParaRPr lang="en-US"/>
          </a:p>
        </p:txBody>
      </p:sp>
      <p:sp>
        <p:nvSpPr>
          <p:cNvPr id="9" name="Rectangle 8"/>
          <p:cNvSpPr/>
          <p:nvPr userDrawn="1"/>
        </p:nvSpPr>
        <p:spPr>
          <a:xfrm>
            <a:off x="0" y="1140597"/>
            <a:ext cx="6553200" cy="45719"/>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endParaRPr lang="en-US">
              <a:solidFill>
                <a:schemeClr val="accent1"/>
              </a:solidFill>
            </a:endParaRPr>
          </a:p>
        </p:txBody>
      </p:sp>
      <p:pic>
        <p:nvPicPr>
          <p:cNvPr id="10" name="Picture 9"/>
          <p:cNvPicPr>
            <a:picLocks noChangeAspect="1"/>
          </p:cNvPicPr>
          <p:nvPr userDrawn="1"/>
        </p:nvPicPr>
        <p:blipFill rotWithShape="1">
          <a:blip r:embed="rId13" cstate="email">
            <a:extLst>
              <a:ext uri="{28A0092B-C50C-407E-A947-70E740481C1C}">
                <a14:useLocalDpi xmlns:a14="http://schemas.microsoft.com/office/drawing/2010/main" val="0"/>
              </a:ext>
            </a:extLst>
          </a:blip>
          <a:srcRect l="38493" r="39019" b="35272"/>
          <a:stretch/>
        </p:blipFill>
        <p:spPr>
          <a:xfrm>
            <a:off x="-16616" y="219631"/>
            <a:ext cx="931679" cy="863989"/>
          </a:xfrm>
          <a:prstGeom prst="rect">
            <a:avLst/>
          </a:prstGeom>
        </p:spPr>
      </p:pic>
    </p:spTree>
    <p:extLst>
      <p:ext uri="{BB962C8B-B14F-4D97-AF65-F5344CB8AC3E}">
        <p14:creationId xmlns:p14="http://schemas.microsoft.com/office/powerpoint/2010/main" val="2306228137"/>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0.m4a"/><Relationship Id="rId7" Type="http://schemas.openxmlformats.org/officeDocument/2006/relationships/image" Target="../media/image13.png"/><Relationship Id="rId2" Type="http://schemas.microsoft.com/office/2007/relationships/media" Target="../media/media10.m4a"/><Relationship Id="rId1" Type="http://schemas.openxmlformats.org/officeDocument/2006/relationships/tags" Target="../tags/tag7.xml"/><Relationship Id="rId6" Type="http://schemas.openxmlformats.org/officeDocument/2006/relationships/image" Target="../media/image6.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3.png"/><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4.m4a"/><Relationship Id="rId7" Type="http://schemas.openxmlformats.org/officeDocument/2006/relationships/image" Target="../media/image6.png"/><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5.m4a"/><Relationship Id="rId7" Type="http://schemas.openxmlformats.org/officeDocument/2006/relationships/image" Target="../media/image8.png"/><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7.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6.m4a"/><Relationship Id="rId7" Type="http://schemas.openxmlformats.org/officeDocument/2006/relationships/image" Target="../media/image8.png"/><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8.m4a"/><Relationship Id="rId7" Type="http://schemas.openxmlformats.org/officeDocument/2006/relationships/image" Target="../media/image8.png"/><Relationship Id="rId2" Type="http://schemas.microsoft.com/office/2007/relationships/media" Target="../media/media8.m4a"/><Relationship Id="rId1" Type="http://schemas.openxmlformats.org/officeDocument/2006/relationships/tags" Target="../tags/tag5.xml"/><Relationship Id="rId6" Type="http://schemas.openxmlformats.org/officeDocument/2006/relationships/image" Target="../media/image6.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9.m4a"/><Relationship Id="rId7" Type="http://schemas.openxmlformats.org/officeDocument/2006/relationships/image" Target="../media/image12.png"/><Relationship Id="rId2" Type="http://schemas.microsoft.com/office/2007/relationships/media" Target="../media/media9.m4a"/><Relationship Id="rId1" Type="http://schemas.openxmlformats.org/officeDocument/2006/relationships/tags" Target="../tags/tag6.xml"/><Relationship Id="rId6" Type="http://schemas.openxmlformats.org/officeDocument/2006/relationships/image" Target="../media/image5.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endParaRPr lang="en-US"/>
          </a:p>
        </p:txBody>
      </p:sp>
      <p:sp>
        <p:nvSpPr>
          <p:cNvPr id="5" name="Rectangle 4"/>
          <p:cNvSpPr/>
          <p:nvPr/>
        </p:nvSpPr>
        <p:spPr>
          <a:xfrm>
            <a:off x="0" y="4307306"/>
            <a:ext cx="9144000" cy="2550695"/>
          </a:xfrm>
          <a:prstGeom prst="rect">
            <a:avLst/>
          </a:prstGeom>
          <a:solidFill>
            <a:srgbClr val="2C318D"/>
          </a:solidFill>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endParaRPr lang="en-US"/>
          </a:p>
        </p:txBody>
      </p:sp>
      <p:pic>
        <p:nvPicPr>
          <p:cNvPr id="14" name="Picture 13"/>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11033" y="677335"/>
            <a:ext cx="8121931" cy="2616199"/>
          </a:xfrm>
          <a:prstGeom prst="rect">
            <a:avLst/>
          </a:prstGeom>
        </p:spPr>
      </p:pic>
      <p:sp>
        <p:nvSpPr>
          <p:cNvPr id="7" name="Rectangle 6"/>
          <p:cNvSpPr/>
          <p:nvPr/>
        </p:nvSpPr>
        <p:spPr>
          <a:xfrm>
            <a:off x="-2" y="4305348"/>
            <a:ext cx="9144002" cy="61137"/>
          </a:xfrm>
          <a:prstGeom prst="rect">
            <a:avLst/>
          </a:prstGeom>
          <a:solidFill>
            <a:srgbClr val="BF994A"/>
          </a:solidFill>
          <a:ln w="12700" cap="flat" cmpd="sng" algn="ctr">
            <a:noFill/>
            <a:prstDash val="solid"/>
            <a:miter lim="800000"/>
          </a:ln>
          <a:effectLst/>
        </p:spPr>
        <p:txBody>
          <a:bodyPr lIns="38405" tIns="19202" rIns="38405" bIns="19202" rtlCol="0" anchor="ctr"/>
          <a:lstStyle/>
          <a:p>
            <a:pPr marL="0" marR="0" lvl="0" indent="0" defTabSz="767942"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srgbClr val="334366"/>
              </a:solidFill>
              <a:effectLst/>
              <a:uLnTx/>
              <a:uFillTx/>
              <a:latin typeface="Calibri" panose="020F0502020204030204"/>
              <a:ea typeface="+mn-ea"/>
              <a:cs typeface="+mn-cs"/>
            </a:endParaRPr>
          </a:p>
        </p:txBody>
      </p:sp>
      <p:sp>
        <p:nvSpPr>
          <p:cNvPr id="2" name="TextBox 1"/>
          <p:cNvSpPr txBox="1"/>
          <p:nvPr/>
        </p:nvSpPr>
        <p:spPr>
          <a:xfrm>
            <a:off x="190498" y="4734342"/>
            <a:ext cx="8763000" cy="2123658"/>
          </a:xfrm>
          <a:prstGeom prst="rect">
            <a:avLst/>
          </a:prstGeom>
          <a:noFill/>
        </p:spPr>
        <p:txBody>
          <a:bodyPr wrap="square" rtlCol="0">
            <a:spAutoFit/>
          </a:bodyPr>
          <a:lstStyle/>
          <a:p>
            <a:pPr algn="ctr">
              <a:lnSpc>
                <a:spcPct val="150000"/>
              </a:lnSpc>
            </a:pPr>
            <a:r>
              <a:rPr lang="en-US" sz="2400" b="1" dirty="0">
                <a:solidFill>
                  <a:srgbClr val="D5B52F"/>
                </a:solidFill>
                <a:latin typeface="Book Antiqua" panose="02040602050305030304" pitchFamily="18" charset="0"/>
              </a:rPr>
              <a:t>Texas Community Development Block Grant Program</a:t>
            </a:r>
          </a:p>
          <a:p>
            <a:pPr algn="ctr">
              <a:lnSpc>
                <a:spcPct val="150000"/>
              </a:lnSpc>
            </a:pPr>
            <a:r>
              <a:rPr lang="en-US" sz="2400" b="1" dirty="0">
                <a:solidFill>
                  <a:srgbClr val="D5B52F"/>
                </a:solidFill>
                <a:latin typeface="Book Antiqua" panose="02040602050305030304" pitchFamily="18" charset="0"/>
              </a:rPr>
              <a:t>TDA-GO Financial Management Tools </a:t>
            </a:r>
          </a:p>
          <a:p>
            <a:pPr algn="ctr">
              <a:lnSpc>
                <a:spcPct val="150000"/>
              </a:lnSpc>
            </a:pPr>
            <a:r>
              <a:rPr lang="en-US" sz="2400" b="1" dirty="0">
                <a:solidFill>
                  <a:srgbClr val="D5B52F"/>
                </a:solidFill>
                <a:latin typeface="Book Antiqua" panose="02040602050305030304" pitchFamily="18" charset="0"/>
              </a:rPr>
              <a:t>(Fund Source Calculator &amp; Disbursement of Funds)</a:t>
            </a:r>
          </a:p>
          <a:p>
            <a:pPr algn="ctr"/>
            <a:endParaRPr lang="en-US" sz="2400" dirty="0">
              <a:solidFill>
                <a:srgbClr val="D5B52F"/>
              </a:solidFill>
              <a:latin typeface="Book Antiqua" panose="02040602050305030304" pitchFamily="18" charset="0"/>
            </a:endParaRPr>
          </a:p>
        </p:txBody>
      </p:sp>
      <p:pic>
        <p:nvPicPr>
          <p:cNvPr id="36" name="Audio 35">
            <a:hlinkClick r:id="" action="ppaction://media"/>
            <a:extLst>
              <a:ext uri="{FF2B5EF4-FFF2-40B4-BE49-F238E27FC236}">
                <a16:creationId xmlns:a16="http://schemas.microsoft.com/office/drawing/2014/main" id="{75BAB6BA-ACDE-6CE4-5BBA-FA2CB3B67C4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973328029"/>
      </p:ext>
    </p:extLst>
  </p:cSld>
  <p:clrMapOvr>
    <a:masterClrMapping/>
  </p:clrMapOvr>
  <mc:AlternateContent xmlns:mc="http://schemas.openxmlformats.org/markup-compatibility/2006" xmlns:p14="http://schemas.microsoft.com/office/powerpoint/2010/main">
    <mc:Choice Requires="p14">
      <p:transition spd="slow" p14:dur="2000" advTm="24699"/>
    </mc:Choice>
    <mc:Fallback xmlns="">
      <p:transition spd="slow" advTm="24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B82F8E2-30E3-D18E-6CDB-2BE19E75498F}"/>
              </a:ext>
            </a:extLst>
          </p:cNvPr>
          <p:cNvSpPr>
            <a:spLocks noGrp="1"/>
          </p:cNvSpPr>
          <p:nvPr>
            <p:ph type="title"/>
          </p:nvPr>
        </p:nvSpPr>
        <p:spPr>
          <a:xfrm>
            <a:off x="838200" y="304800"/>
            <a:ext cx="6951268" cy="715962"/>
          </a:xfrm>
        </p:spPr>
        <p:txBody>
          <a:bodyPr/>
          <a:lstStyle/>
          <a:p>
            <a:pPr algn="l"/>
            <a:r>
              <a:rPr lang="en-US" sz="3100" b="1" dirty="0">
                <a:solidFill>
                  <a:srgbClr val="1E3C78"/>
                </a:solidFill>
                <a:cs typeface="Calibri" panose="020F0502020204030204" pitchFamily="34" charset="0"/>
              </a:rPr>
              <a:t>Payment Review</a:t>
            </a:r>
            <a:endParaRPr lang="en-US" sz="3100" dirty="0"/>
          </a:p>
        </p:txBody>
      </p:sp>
      <p:pic>
        <p:nvPicPr>
          <p:cNvPr id="2" name="Picture 1">
            <a:extLst>
              <a:ext uri="{FF2B5EF4-FFF2-40B4-BE49-F238E27FC236}">
                <a16:creationId xmlns:a16="http://schemas.microsoft.com/office/drawing/2014/main" id="{D2609458-A2EE-63C5-354E-D95F18FB6EDA}"/>
              </a:ext>
            </a:extLst>
          </p:cNvPr>
          <p:cNvPicPr>
            <a:picLocks noChangeAspect="1"/>
          </p:cNvPicPr>
          <p:nvPr/>
        </p:nvPicPr>
        <p:blipFill>
          <a:blip r:embed="rId6"/>
          <a:stretch>
            <a:fillRect/>
          </a:stretch>
        </p:blipFill>
        <p:spPr>
          <a:xfrm>
            <a:off x="304800" y="1334506"/>
            <a:ext cx="7696200" cy="1190287"/>
          </a:xfrm>
          <a:prstGeom prst="rect">
            <a:avLst/>
          </a:prstGeom>
        </p:spPr>
      </p:pic>
      <p:pic>
        <p:nvPicPr>
          <p:cNvPr id="9" name="Picture 8">
            <a:extLst>
              <a:ext uri="{FF2B5EF4-FFF2-40B4-BE49-F238E27FC236}">
                <a16:creationId xmlns:a16="http://schemas.microsoft.com/office/drawing/2014/main" id="{32968EB4-14B8-9727-39C5-D45B81536D8B}"/>
              </a:ext>
            </a:extLst>
          </p:cNvPr>
          <p:cNvPicPr>
            <a:picLocks noChangeAspect="1"/>
          </p:cNvPicPr>
          <p:nvPr/>
        </p:nvPicPr>
        <p:blipFill>
          <a:blip r:embed="rId7"/>
          <a:stretch>
            <a:fillRect/>
          </a:stretch>
        </p:blipFill>
        <p:spPr>
          <a:xfrm>
            <a:off x="425488" y="2743956"/>
            <a:ext cx="7575512" cy="3778247"/>
          </a:xfrm>
          <a:prstGeom prst="rect">
            <a:avLst/>
          </a:prstGeom>
        </p:spPr>
      </p:pic>
      <p:sp>
        <p:nvSpPr>
          <p:cNvPr id="12" name="Oval 11">
            <a:extLst>
              <a:ext uri="{FF2B5EF4-FFF2-40B4-BE49-F238E27FC236}">
                <a16:creationId xmlns:a16="http://schemas.microsoft.com/office/drawing/2014/main" id="{7E1236B1-BDD4-77E1-5B38-2E38958EBEFE}"/>
              </a:ext>
            </a:extLst>
          </p:cNvPr>
          <p:cNvSpPr/>
          <p:nvPr/>
        </p:nvSpPr>
        <p:spPr>
          <a:xfrm>
            <a:off x="3210086" y="1319347"/>
            <a:ext cx="1209514" cy="9144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EEC9F59-6870-F4C0-F410-6964B2934794}"/>
              </a:ext>
            </a:extLst>
          </p:cNvPr>
          <p:cNvSpPr/>
          <p:nvPr/>
        </p:nvSpPr>
        <p:spPr>
          <a:xfrm>
            <a:off x="4419600" y="1219200"/>
            <a:ext cx="1447800" cy="101454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FD9F0E2C-1B6E-3BD9-6F7D-EB153FE0D191}"/>
              </a:ext>
            </a:extLst>
          </p:cNvPr>
          <p:cNvSpPr/>
          <p:nvPr/>
        </p:nvSpPr>
        <p:spPr>
          <a:xfrm>
            <a:off x="4929429" y="5148219"/>
            <a:ext cx="1133314" cy="6858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70BB85E6-C54D-FCA5-D053-D359DB9D8836}"/>
              </a:ext>
            </a:extLst>
          </p:cNvPr>
          <p:cNvSpPr/>
          <p:nvPr/>
        </p:nvSpPr>
        <p:spPr>
          <a:xfrm>
            <a:off x="6791486" y="5148219"/>
            <a:ext cx="1209514" cy="6858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C1AD71F-54A6-7F40-3099-18C446AA4D94}"/>
              </a:ext>
            </a:extLst>
          </p:cNvPr>
          <p:cNvSpPr/>
          <p:nvPr/>
        </p:nvSpPr>
        <p:spPr>
          <a:xfrm>
            <a:off x="3693601" y="5834019"/>
            <a:ext cx="2630999" cy="8382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122D42F9-8C4C-540E-A6D2-9DFE37F8C134}"/>
              </a:ext>
            </a:extLst>
          </p:cNvPr>
          <p:cNvSpPr/>
          <p:nvPr/>
        </p:nvSpPr>
        <p:spPr>
          <a:xfrm>
            <a:off x="2438400" y="2838537"/>
            <a:ext cx="1066800" cy="20946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Audio 20">
            <a:hlinkClick r:id="" action="ppaction://media"/>
            <a:extLst>
              <a:ext uri="{FF2B5EF4-FFF2-40B4-BE49-F238E27FC236}">
                <a16:creationId xmlns:a16="http://schemas.microsoft.com/office/drawing/2014/main" id="{6ABFE83D-5FAA-6CAE-3DE7-39E5274F85EF}"/>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118750" t="-118750" r="-118750" b="-118750"/>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2290735607"/>
      </p:ext>
    </p:extLst>
  </p:cSld>
  <p:clrMapOvr>
    <a:masterClrMapping/>
  </p:clrMapOvr>
  <mc:AlternateContent xmlns:mc="http://schemas.openxmlformats.org/markup-compatibility/2006" xmlns:p14="http://schemas.microsoft.com/office/powerpoint/2010/main">
    <mc:Choice Requires="p14">
      <p:transition spd="slow" p14:dur="2000" advTm="50428"/>
    </mc:Choice>
    <mc:Fallback xmlns="">
      <p:transition spd="slow" advTm="50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21"/>
                </p:tgtEl>
              </p:cMediaNode>
            </p:audio>
          </p:childTnLst>
        </p:cTn>
      </p:par>
    </p:tnLst>
    <p:bldLst>
      <p:bldP spid="12" grpId="0" animBg="1"/>
      <p:bldP spid="13" grpId="0" animBg="1"/>
      <p:bldP spid="14" grpId="0" animBg="1"/>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F3A23-E176-F822-7C28-40977D6902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7A9419-5456-BF7A-F793-CAD3AEC022A1}"/>
              </a:ext>
            </a:extLst>
          </p:cNvPr>
          <p:cNvSpPr>
            <a:spLocks noGrp="1"/>
          </p:cNvSpPr>
          <p:nvPr>
            <p:ph type="title"/>
          </p:nvPr>
        </p:nvSpPr>
        <p:spPr>
          <a:xfrm>
            <a:off x="914400" y="411955"/>
            <a:ext cx="7696200" cy="639763"/>
          </a:xfrm>
        </p:spPr>
        <p:txBody>
          <a:bodyPr/>
          <a:lstStyle/>
          <a:p>
            <a:pPr algn="l"/>
            <a:r>
              <a:rPr lang="en-US" sz="3100" b="1" dirty="0">
                <a:solidFill>
                  <a:srgbClr val="1E3C78"/>
                </a:solidFill>
              </a:rPr>
              <a:t>Maximizing the Use of Grant Funds</a:t>
            </a:r>
            <a:endParaRPr lang="en-US" sz="3100" dirty="0"/>
          </a:p>
        </p:txBody>
      </p:sp>
      <p:sp>
        <p:nvSpPr>
          <p:cNvPr id="3" name="Content Placeholder 2">
            <a:extLst>
              <a:ext uri="{FF2B5EF4-FFF2-40B4-BE49-F238E27FC236}">
                <a16:creationId xmlns:a16="http://schemas.microsoft.com/office/drawing/2014/main" id="{BB131DFC-BBB6-35B8-E0D2-DFB4592225D0}"/>
              </a:ext>
            </a:extLst>
          </p:cNvPr>
          <p:cNvSpPr>
            <a:spLocks noGrp="1"/>
          </p:cNvSpPr>
          <p:nvPr>
            <p:ph idx="1"/>
          </p:nvPr>
        </p:nvSpPr>
        <p:spPr>
          <a:xfrm>
            <a:off x="381000" y="1447800"/>
            <a:ext cx="7239000" cy="4998245"/>
          </a:xfrm>
        </p:spPr>
        <p:txBody>
          <a:bodyPr/>
          <a:lstStyle/>
          <a:p>
            <a:pPr marL="0" indent="0">
              <a:buNone/>
            </a:pPr>
            <a:r>
              <a:rPr lang="en-US" dirty="0"/>
              <a:t>This tool will assist grantees in maximizing the use of grant funds. </a:t>
            </a:r>
          </a:p>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91861581-762A-AE11-D32D-B952247CC682}"/>
              </a:ext>
            </a:extLst>
          </p:cNvPr>
          <p:cNvPicPr>
            <a:picLocks noChangeAspect="1"/>
          </p:cNvPicPr>
          <p:nvPr/>
        </p:nvPicPr>
        <p:blipFill>
          <a:blip r:embed="rId5"/>
          <a:stretch>
            <a:fillRect/>
          </a:stretch>
        </p:blipFill>
        <p:spPr>
          <a:xfrm>
            <a:off x="381000" y="3124201"/>
            <a:ext cx="8091152" cy="2667000"/>
          </a:xfrm>
          <a:prstGeom prst="rect">
            <a:avLst/>
          </a:prstGeom>
        </p:spPr>
      </p:pic>
      <p:pic>
        <p:nvPicPr>
          <p:cNvPr id="9" name="Audio 8">
            <a:hlinkClick r:id="" action="ppaction://media"/>
            <a:extLst>
              <a:ext uri="{FF2B5EF4-FFF2-40B4-BE49-F238E27FC236}">
                <a16:creationId xmlns:a16="http://schemas.microsoft.com/office/drawing/2014/main" id="{4480A93D-0281-CD66-47A0-DB5A4BA453B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562871331"/>
      </p:ext>
    </p:extLst>
  </p:cSld>
  <p:clrMapOvr>
    <a:masterClrMapping/>
  </p:clrMapOvr>
  <mc:AlternateContent xmlns:mc="http://schemas.openxmlformats.org/markup-compatibility/2006" xmlns:p14="http://schemas.microsoft.com/office/powerpoint/2010/main">
    <mc:Choice Requires="p14">
      <p:transition spd="slow" p14:dur="2000" advTm="46660"/>
    </mc:Choice>
    <mc:Fallback xmlns="">
      <p:transition spd="slow" advTm="46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DE00D9E-42D1-203A-168D-5495816173BB}"/>
              </a:ext>
            </a:extLst>
          </p:cNvPr>
          <p:cNvSpPr txBox="1">
            <a:spLocks noGrp="1"/>
          </p:cNvSpPr>
          <p:nvPr>
            <p:ph type="title"/>
          </p:nvPr>
        </p:nvSpPr>
        <p:spPr>
          <a:xfrm>
            <a:off x="914400" y="425346"/>
            <a:ext cx="6781800" cy="515833"/>
          </a:xfrm>
          <a:prstGeom prst="rect">
            <a:avLst/>
          </a:prstGeom>
          <a:noFill/>
        </p:spPr>
        <p:txBody>
          <a:bodyPr wrap="square" lIns="38405" tIns="19202" rIns="38405" bIns="19202" rtlCol="0">
            <a:spAutoFit/>
          </a:bodyPr>
          <a:lstStyle/>
          <a:p>
            <a:pPr algn="l"/>
            <a:r>
              <a:rPr lang="en-US" sz="3100" b="1" dirty="0">
                <a:solidFill>
                  <a:srgbClr val="1E3C78"/>
                </a:solidFill>
                <a:ea typeface="Playfair Display" charset="0"/>
                <a:cs typeface="Calibri" panose="020F0502020204030204" pitchFamily="34" charset="0"/>
              </a:rPr>
              <a:t>Disbursement of Funds</a:t>
            </a:r>
          </a:p>
        </p:txBody>
      </p:sp>
      <p:sp>
        <p:nvSpPr>
          <p:cNvPr id="3" name="Content Placeholder 2">
            <a:extLst>
              <a:ext uri="{FF2B5EF4-FFF2-40B4-BE49-F238E27FC236}">
                <a16:creationId xmlns:a16="http://schemas.microsoft.com/office/drawing/2014/main" id="{3123BB9F-87D3-2A3D-3AE3-1CBA766B82E5}"/>
              </a:ext>
            </a:extLst>
          </p:cNvPr>
          <p:cNvSpPr>
            <a:spLocks noGrp="1"/>
          </p:cNvSpPr>
          <p:nvPr>
            <p:ph idx="1"/>
          </p:nvPr>
        </p:nvSpPr>
        <p:spPr>
          <a:xfrm>
            <a:off x="457200" y="1371600"/>
            <a:ext cx="8077200" cy="5486400"/>
          </a:xfrm>
        </p:spPr>
        <p:txBody>
          <a:bodyPr>
            <a:normAutofit/>
          </a:bodyPr>
          <a:lstStyle/>
          <a:p>
            <a:pPr marL="0" indent="0">
              <a:buNone/>
            </a:pPr>
            <a:endParaRPr lang="en-US" dirty="0"/>
          </a:p>
          <a:p>
            <a:pPr marL="0" indent="0">
              <a:buNone/>
            </a:pPr>
            <a:endParaRPr lang="en-US" dirty="0"/>
          </a:p>
          <a:p>
            <a:pPr marL="0" indent="0">
              <a:buNone/>
            </a:pPr>
            <a:endParaRPr lang="en-US" dirty="0"/>
          </a:p>
        </p:txBody>
      </p:sp>
      <p:pic>
        <p:nvPicPr>
          <p:cNvPr id="4" name="Picture 3">
            <a:extLst>
              <a:ext uri="{FF2B5EF4-FFF2-40B4-BE49-F238E27FC236}">
                <a16:creationId xmlns:a16="http://schemas.microsoft.com/office/drawing/2014/main" id="{47277D81-3A50-3435-1CE4-B0645AA741A3}"/>
              </a:ext>
            </a:extLst>
          </p:cNvPr>
          <p:cNvPicPr>
            <a:picLocks noChangeAspect="1"/>
          </p:cNvPicPr>
          <p:nvPr/>
        </p:nvPicPr>
        <p:blipFill>
          <a:blip r:embed="rId5"/>
          <a:stretch>
            <a:fillRect/>
          </a:stretch>
        </p:blipFill>
        <p:spPr>
          <a:xfrm>
            <a:off x="172077" y="1459313"/>
            <a:ext cx="8018163" cy="3217363"/>
          </a:xfrm>
          <a:prstGeom prst="rect">
            <a:avLst/>
          </a:prstGeom>
        </p:spPr>
      </p:pic>
      <p:sp>
        <p:nvSpPr>
          <p:cNvPr id="5" name="Rectangle 4">
            <a:extLst>
              <a:ext uri="{FF2B5EF4-FFF2-40B4-BE49-F238E27FC236}">
                <a16:creationId xmlns:a16="http://schemas.microsoft.com/office/drawing/2014/main" id="{041483BC-2B89-9D21-AF23-77FA9EF011A3}"/>
              </a:ext>
            </a:extLst>
          </p:cNvPr>
          <p:cNvSpPr/>
          <p:nvPr/>
        </p:nvSpPr>
        <p:spPr>
          <a:xfrm>
            <a:off x="1600200" y="2113459"/>
            <a:ext cx="1066800" cy="17254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DA081F1-3FF3-57C4-D574-BB318FCE478E}"/>
              </a:ext>
            </a:extLst>
          </p:cNvPr>
          <p:cNvSpPr/>
          <p:nvPr/>
        </p:nvSpPr>
        <p:spPr>
          <a:xfrm>
            <a:off x="1610710" y="3482480"/>
            <a:ext cx="1818290" cy="25132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C3FA50A-3491-AB2C-F54A-2031DF5BC9B9}"/>
              </a:ext>
            </a:extLst>
          </p:cNvPr>
          <p:cNvSpPr/>
          <p:nvPr/>
        </p:nvSpPr>
        <p:spPr>
          <a:xfrm>
            <a:off x="164194" y="2286000"/>
            <a:ext cx="1283606" cy="3048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Audio 23">
            <a:hlinkClick r:id="" action="ppaction://media"/>
            <a:extLst>
              <a:ext uri="{FF2B5EF4-FFF2-40B4-BE49-F238E27FC236}">
                <a16:creationId xmlns:a16="http://schemas.microsoft.com/office/drawing/2014/main" id="{84262915-8270-6570-1B4D-6D7187D75F1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649234503"/>
      </p:ext>
    </p:extLst>
  </p:cSld>
  <p:clrMapOvr>
    <a:masterClrMapping/>
  </p:clrMapOvr>
  <mc:AlternateContent xmlns:mc="http://schemas.openxmlformats.org/markup-compatibility/2006" xmlns:p14="http://schemas.microsoft.com/office/powerpoint/2010/main">
    <mc:Choice Requires="p14">
      <p:transition spd="slow" p14:dur="2000" advTm="31545"/>
    </mc:Choice>
    <mc:Fallback xmlns="">
      <p:transition spd="slow" advTm="31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CDC3C-A28B-C5E2-E45F-EFB9B06E10F0}"/>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6C5717A2-0E65-35A6-A8C3-6A46144506F8}"/>
              </a:ext>
            </a:extLst>
          </p:cNvPr>
          <p:cNvSpPr txBox="1">
            <a:spLocks noGrp="1"/>
          </p:cNvSpPr>
          <p:nvPr>
            <p:ph type="title"/>
          </p:nvPr>
        </p:nvSpPr>
        <p:spPr>
          <a:xfrm>
            <a:off x="914400" y="425346"/>
            <a:ext cx="6781800" cy="515833"/>
          </a:xfrm>
          <a:prstGeom prst="rect">
            <a:avLst/>
          </a:prstGeom>
          <a:noFill/>
        </p:spPr>
        <p:txBody>
          <a:bodyPr wrap="square" lIns="38405" tIns="19202" rIns="38405" bIns="19202" rtlCol="0">
            <a:spAutoFit/>
          </a:bodyPr>
          <a:lstStyle/>
          <a:p>
            <a:pPr algn="l"/>
            <a:r>
              <a:rPr lang="en-US" sz="3100" b="1" dirty="0">
                <a:solidFill>
                  <a:srgbClr val="1E3C78"/>
                </a:solidFill>
                <a:ea typeface="Playfair Display" charset="0"/>
                <a:cs typeface="Calibri" panose="020F0502020204030204" pitchFamily="34" charset="0"/>
              </a:rPr>
              <a:t>Disbursement of Funds</a:t>
            </a:r>
          </a:p>
        </p:txBody>
      </p:sp>
      <p:sp>
        <p:nvSpPr>
          <p:cNvPr id="3" name="Content Placeholder 2">
            <a:extLst>
              <a:ext uri="{FF2B5EF4-FFF2-40B4-BE49-F238E27FC236}">
                <a16:creationId xmlns:a16="http://schemas.microsoft.com/office/drawing/2014/main" id="{95F46C28-9D85-510A-8469-55F4964BE97C}"/>
              </a:ext>
            </a:extLst>
          </p:cNvPr>
          <p:cNvSpPr>
            <a:spLocks noGrp="1"/>
          </p:cNvSpPr>
          <p:nvPr>
            <p:ph idx="1"/>
          </p:nvPr>
        </p:nvSpPr>
        <p:spPr>
          <a:xfrm>
            <a:off x="457200" y="1371600"/>
            <a:ext cx="8077200" cy="5486400"/>
          </a:xfrm>
        </p:spPr>
        <p:txBody>
          <a:bodyPr>
            <a:normAutofit/>
          </a:bodyPr>
          <a:lstStyle/>
          <a:p>
            <a:r>
              <a:rPr lang="en-US" sz="2000" dirty="0"/>
              <a:t>Became effective January 1, 2026.</a:t>
            </a:r>
          </a:p>
          <a:p>
            <a:r>
              <a:rPr lang="en-US" sz="2000" dirty="0"/>
              <a:t>Upload Documentation </a:t>
            </a:r>
          </a:p>
          <a:p>
            <a:r>
              <a:rPr lang="en-US" sz="2000" dirty="0"/>
              <a:t>March 1, 2026</a:t>
            </a:r>
          </a:p>
          <a:p>
            <a:pPr marL="0" indent="0">
              <a:buNone/>
            </a:pPr>
            <a:endParaRPr lang="en-US" dirty="0"/>
          </a:p>
          <a:p>
            <a:pPr marL="0" indent="0">
              <a:buNone/>
            </a:pPr>
            <a:endParaRPr lang="en-US" dirty="0"/>
          </a:p>
          <a:p>
            <a:pPr marL="0" indent="0">
              <a:buNone/>
            </a:pPr>
            <a:endParaRPr lang="en-US" dirty="0"/>
          </a:p>
        </p:txBody>
      </p:sp>
      <p:pic>
        <p:nvPicPr>
          <p:cNvPr id="9" name="Picture 8">
            <a:extLst>
              <a:ext uri="{FF2B5EF4-FFF2-40B4-BE49-F238E27FC236}">
                <a16:creationId xmlns:a16="http://schemas.microsoft.com/office/drawing/2014/main" id="{1FC51403-B98B-FF4F-FD8D-96F57BEC1C43}"/>
              </a:ext>
            </a:extLst>
          </p:cNvPr>
          <p:cNvPicPr>
            <a:picLocks noChangeAspect="1"/>
          </p:cNvPicPr>
          <p:nvPr/>
        </p:nvPicPr>
        <p:blipFill>
          <a:blip r:embed="rId5"/>
          <a:srcRect l="29623" t="19929" b="-2395"/>
          <a:stretch>
            <a:fillRect/>
          </a:stretch>
        </p:blipFill>
        <p:spPr>
          <a:xfrm>
            <a:off x="528842" y="2895600"/>
            <a:ext cx="6414470" cy="1828800"/>
          </a:xfrm>
          <a:prstGeom prst="rect">
            <a:avLst/>
          </a:prstGeom>
        </p:spPr>
      </p:pic>
      <p:sp>
        <p:nvSpPr>
          <p:cNvPr id="10" name="Rectangle 9">
            <a:extLst>
              <a:ext uri="{FF2B5EF4-FFF2-40B4-BE49-F238E27FC236}">
                <a16:creationId xmlns:a16="http://schemas.microsoft.com/office/drawing/2014/main" id="{92CD8638-AC59-E23E-5476-DB477C8D7246}"/>
              </a:ext>
            </a:extLst>
          </p:cNvPr>
          <p:cNvSpPr/>
          <p:nvPr/>
        </p:nvSpPr>
        <p:spPr>
          <a:xfrm>
            <a:off x="838200" y="3291231"/>
            <a:ext cx="6091974" cy="29016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udio 7">
            <a:hlinkClick r:id="" action="ppaction://media"/>
            <a:extLst>
              <a:ext uri="{FF2B5EF4-FFF2-40B4-BE49-F238E27FC236}">
                <a16:creationId xmlns:a16="http://schemas.microsoft.com/office/drawing/2014/main" id="{35AD4379-DEDA-A117-F379-662A79771C7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031500518"/>
      </p:ext>
    </p:extLst>
  </p:cSld>
  <p:clrMapOvr>
    <a:masterClrMapping/>
  </p:clrMapOvr>
  <mc:AlternateContent xmlns:mc="http://schemas.openxmlformats.org/markup-compatibility/2006" xmlns:p14="http://schemas.microsoft.com/office/powerpoint/2010/main">
    <mc:Choice Requires="p14">
      <p:transition spd="slow" p14:dur="2000" advTm="25439"/>
    </mc:Choice>
    <mc:Fallback xmlns="">
      <p:transition spd="slow" advTm="25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flipH="1">
            <a:off x="0" y="0"/>
            <a:ext cx="9144000" cy="6858000"/>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r>
              <a:rPr lang="en-US" b="1" dirty="0">
                <a:latin typeface="Calibri" panose="020F0502020204030204" pitchFamily="34" charset="0"/>
              </a:rPr>
              <a:t>Questions/Comments</a:t>
            </a:r>
          </a:p>
        </p:txBody>
      </p:sp>
      <p:sp>
        <p:nvSpPr>
          <p:cNvPr id="13" name="Rectangle 12"/>
          <p:cNvSpPr/>
          <p:nvPr/>
        </p:nvSpPr>
        <p:spPr>
          <a:xfrm>
            <a:off x="-1" y="4873337"/>
            <a:ext cx="9144001" cy="1984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endParaRPr lang="en-US" dirty="0"/>
          </a:p>
        </p:txBody>
      </p:sp>
      <p:pic>
        <p:nvPicPr>
          <p:cNvPr id="8" name="Picture 7"/>
          <p:cNvPicPr/>
          <p:nvPr/>
        </p:nvPicPr>
        <p:blipFill>
          <a:blip r:embed="rId5" cstate="email">
            <a:extLst>
              <a:ext uri="{28A0092B-C50C-407E-A947-70E740481C1C}">
                <a14:useLocalDpi xmlns:a14="http://schemas.microsoft.com/office/drawing/2010/main" val="0"/>
              </a:ext>
            </a:extLst>
          </a:blip>
          <a:stretch>
            <a:fillRect/>
          </a:stretch>
        </p:blipFill>
        <p:spPr>
          <a:xfrm>
            <a:off x="1600200" y="4908089"/>
            <a:ext cx="5943600" cy="1915160"/>
          </a:xfrm>
          <a:prstGeom prst="rect">
            <a:avLst/>
          </a:prstGeom>
        </p:spPr>
      </p:pic>
      <p:pic>
        <p:nvPicPr>
          <p:cNvPr id="17" name="Audio 16">
            <a:hlinkClick r:id="" action="ppaction://media"/>
            <a:extLst>
              <a:ext uri="{FF2B5EF4-FFF2-40B4-BE49-F238E27FC236}">
                <a16:creationId xmlns:a16="http://schemas.microsoft.com/office/drawing/2014/main" id="{F4F73F55-A70F-39DC-5CE3-12030B478AC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117266421"/>
      </p:ext>
    </p:extLst>
  </p:cSld>
  <p:clrMapOvr>
    <a:masterClrMapping/>
  </p:clrMapOvr>
  <mc:AlternateContent xmlns:mc="http://schemas.openxmlformats.org/markup-compatibility/2006" xmlns:p14="http://schemas.microsoft.com/office/powerpoint/2010/main">
    <mc:Choice Requires="p14">
      <p:transition spd="slow" p14:dur="2000" advTm="6402"/>
    </mc:Choice>
    <mc:Fallback xmlns="">
      <p:transition spd="slow" advTm="6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789468" y="0"/>
            <a:ext cx="1354532" cy="6858000"/>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endParaRPr lang="en-US"/>
          </a:p>
        </p:txBody>
      </p:sp>
      <p:sp>
        <p:nvSpPr>
          <p:cNvPr id="10" name="TextBox 9"/>
          <p:cNvSpPr txBox="1"/>
          <p:nvPr/>
        </p:nvSpPr>
        <p:spPr>
          <a:xfrm>
            <a:off x="915063" y="393708"/>
            <a:ext cx="6069939" cy="408111"/>
          </a:xfrm>
          <a:prstGeom prst="rect">
            <a:avLst/>
          </a:prstGeom>
          <a:noFill/>
        </p:spPr>
        <p:txBody>
          <a:bodyPr wrap="square" lIns="38405" tIns="19202" rIns="38405" bIns="19202" rtlCol="0">
            <a:spAutoFit/>
          </a:bodyPr>
          <a:lstStyle/>
          <a:p>
            <a:r>
              <a:rPr lang="en-US" sz="2400" b="1" dirty="0">
                <a:solidFill>
                  <a:srgbClr val="1E3C78"/>
                </a:solidFill>
                <a:latin typeface="+mj-lt"/>
                <a:ea typeface="Playfair Display" charset="0"/>
                <a:cs typeface="Calibri" panose="020F0502020204030204" pitchFamily="34" charset="0"/>
              </a:rPr>
              <a:t>What is the TDA-GO Fund Source Calculator?</a:t>
            </a:r>
          </a:p>
        </p:txBody>
      </p:sp>
      <p:grpSp>
        <p:nvGrpSpPr>
          <p:cNvPr id="3" name="Group 2"/>
          <p:cNvGrpSpPr/>
          <p:nvPr/>
        </p:nvGrpSpPr>
        <p:grpSpPr>
          <a:xfrm>
            <a:off x="282035" y="1805616"/>
            <a:ext cx="5180698" cy="2306547"/>
            <a:chOff x="751897" y="4484466"/>
            <a:chExt cx="13811597" cy="4613094"/>
          </a:xfrm>
        </p:grpSpPr>
        <p:sp>
          <p:nvSpPr>
            <p:cNvPr id="12" name="Subtitle 2"/>
            <p:cNvSpPr txBox="1">
              <a:spLocks/>
            </p:cNvSpPr>
            <p:nvPr/>
          </p:nvSpPr>
          <p:spPr>
            <a:xfrm>
              <a:off x="751897" y="8196776"/>
              <a:ext cx="12839410" cy="900784"/>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806"/>
                </a:lnSpc>
              </a:pPr>
              <a:endParaRPr lang="en-US" dirty="0">
                <a:solidFill>
                  <a:schemeClr val="bg1"/>
                </a:solidFill>
                <a:latin typeface="Lato" charset="0"/>
                <a:ea typeface="Lato" charset="0"/>
                <a:cs typeface="Lato" charset="0"/>
              </a:endParaRPr>
            </a:p>
          </p:txBody>
        </p:sp>
        <p:sp>
          <p:nvSpPr>
            <p:cNvPr id="15" name="Rectangle 14"/>
            <p:cNvSpPr/>
            <p:nvPr/>
          </p:nvSpPr>
          <p:spPr>
            <a:xfrm>
              <a:off x="855807" y="4484466"/>
              <a:ext cx="13707687" cy="830997"/>
            </a:xfrm>
            <a:prstGeom prst="rect">
              <a:avLst/>
            </a:prstGeom>
          </p:spPr>
          <p:txBody>
            <a:bodyPr wrap="square">
              <a:spAutoFit/>
            </a:bodyPr>
            <a:lstStyle/>
            <a:p>
              <a:endParaRPr lang="en-US" sz="2000" dirty="0">
                <a:latin typeface="Lato" charset="0"/>
                <a:ea typeface="Lato" charset="0"/>
                <a:cs typeface="Lato" charset="0"/>
              </a:endParaRPr>
            </a:p>
          </p:txBody>
        </p:sp>
      </p:grpSp>
      <p:sp>
        <p:nvSpPr>
          <p:cNvPr id="13" name="Rectangle 12"/>
          <p:cNvSpPr/>
          <p:nvPr/>
        </p:nvSpPr>
        <p:spPr>
          <a:xfrm>
            <a:off x="0" y="1140597"/>
            <a:ext cx="6553200" cy="45719"/>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endParaRPr lang="en-US">
              <a:solidFill>
                <a:schemeClr val="accent1"/>
              </a:solidFill>
            </a:endParaRPr>
          </a:p>
        </p:txBody>
      </p:sp>
      <p:pic>
        <p:nvPicPr>
          <p:cNvPr id="16" name="Picture 15"/>
          <p:cNvPicPr>
            <a:picLocks noChangeAspect="1"/>
          </p:cNvPicPr>
          <p:nvPr/>
        </p:nvPicPr>
        <p:blipFill rotWithShape="1">
          <a:blip r:embed="rId5" cstate="email">
            <a:extLst>
              <a:ext uri="{28A0092B-C50C-407E-A947-70E740481C1C}">
                <a14:useLocalDpi xmlns:a14="http://schemas.microsoft.com/office/drawing/2010/main" val="0"/>
              </a:ext>
            </a:extLst>
          </a:blip>
          <a:srcRect l="38493" r="39019" b="35272"/>
          <a:stretch/>
        </p:blipFill>
        <p:spPr>
          <a:xfrm>
            <a:off x="-16616" y="219631"/>
            <a:ext cx="931679" cy="863989"/>
          </a:xfrm>
          <a:prstGeom prst="rect">
            <a:avLst/>
          </a:prstGeom>
        </p:spPr>
      </p:pic>
      <p:sp>
        <p:nvSpPr>
          <p:cNvPr id="5" name="Content Placeholder 4"/>
          <p:cNvSpPr>
            <a:spLocks noGrp="1"/>
          </p:cNvSpPr>
          <p:nvPr>
            <p:ph idx="1"/>
          </p:nvPr>
        </p:nvSpPr>
        <p:spPr>
          <a:xfrm>
            <a:off x="449223" y="1425382"/>
            <a:ext cx="6781800" cy="4899218"/>
          </a:xfrm>
        </p:spPr>
        <p:txBody>
          <a:bodyPr>
            <a:normAutofit fontScale="70000" lnSpcReduction="20000"/>
          </a:bodyPr>
          <a:lstStyle/>
          <a:p>
            <a:pPr marL="0" indent="0">
              <a:buNone/>
            </a:pPr>
            <a:r>
              <a:rPr lang="en-US" dirty="0"/>
              <a:t>The TDA-GO Fund Source Calculator on TDA-GO replaces the A208 – </a:t>
            </a:r>
            <a:r>
              <a:rPr lang="en-US" dirty="0" err="1"/>
              <a:t>TxCDBG</a:t>
            </a:r>
            <a:r>
              <a:rPr lang="en-US" dirty="0"/>
              <a:t> Match Calculator form.  The calculator assists with calculating an agreements overall expenditures including grant funds, match, additional local funds, other eligible and ineligible costs. </a:t>
            </a:r>
          </a:p>
          <a:p>
            <a:pPr marL="0" indent="0">
              <a:buNone/>
            </a:pPr>
            <a:endParaRPr lang="en-US" dirty="0"/>
          </a:p>
          <a:p>
            <a:pPr marL="0" indent="0">
              <a:buNone/>
            </a:pPr>
            <a:r>
              <a:rPr lang="en-US" dirty="0"/>
              <a:t>Grantees and administrators should </a:t>
            </a:r>
            <a:r>
              <a:rPr lang="en-US" b="1" i="1" dirty="0"/>
              <a:t>at a minimum</a:t>
            </a:r>
            <a:r>
              <a:rPr lang="en-US" dirty="0"/>
              <a:t> review the information in the Fund Source Calculator: </a:t>
            </a:r>
          </a:p>
          <a:p>
            <a:pPr marL="514350" lvl="0" indent="-514350">
              <a:buFont typeface="+mj-lt"/>
              <a:buAutoNum type="alphaLcParenR"/>
            </a:pPr>
            <a:r>
              <a:rPr lang="en-US" dirty="0"/>
              <a:t>after the information for the construction MSR has been entered into TDA-GO,</a:t>
            </a:r>
          </a:p>
          <a:p>
            <a:pPr marL="514350" lvl="0" indent="-514350">
              <a:buFont typeface="+mj-lt"/>
              <a:buAutoNum type="alphaLcParenR"/>
            </a:pPr>
            <a:r>
              <a:rPr lang="en-US" dirty="0"/>
              <a:t>90 days before the grant agreement end date, and</a:t>
            </a:r>
          </a:p>
          <a:p>
            <a:pPr marL="514350" lvl="0" indent="-514350">
              <a:buFont typeface="+mj-lt"/>
              <a:buAutoNum type="alphaLcParenR"/>
            </a:pPr>
            <a:r>
              <a:rPr lang="en-US" dirty="0"/>
              <a:t>prior to submitting the MSR Completion Report, final Payment Request and Project Completion Report.</a:t>
            </a:r>
          </a:p>
          <a:p>
            <a:pPr marL="0" indent="0">
              <a:buNone/>
            </a:pPr>
            <a:endParaRPr lang="en-US" dirty="0"/>
          </a:p>
          <a:p>
            <a:pPr marL="0" indent="0">
              <a:buNone/>
            </a:pPr>
            <a:endParaRPr lang="en-US" dirty="0"/>
          </a:p>
          <a:p>
            <a:pPr marL="0" indent="0">
              <a:buNone/>
            </a:pPr>
            <a:endParaRPr lang="en-US" dirty="0"/>
          </a:p>
        </p:txBody>
      </p:sp>
      <p:pic>
        <p:nvPicPr>
          <p:cNvPr id="43" name="Audio 42">
            <a:hlinkClick r:id="" action="ppaction://media"/>
            <a:extLst>
              <a:ext uri="{FF2B5EF4-FFF2-40B4-BE49-F238E27FC236}">
                <a16:creationId xmlns:a16="http://schemas.microsoft.com/office/drawing/2014/main" id="{DC98EB0F-ADBB-F032-E6E9-A4D62C87489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722860255"/>
      </p:ext>
    </p:extLst>
  </p:cSld>
  <p:clrMapOvr>
    <a:masterClrMapping/>
  </p:clrMapOvr>
  <mc:AlternateContent xmlns:mc="http://schemas.openxmlformats.org/markup-compatibility/2006" xmlns:p14="http://schemas.microsoft.com/office/powerpoint/2010/main">
    <mc:Choice Requires="p14">
      <p:transition spd="slow" p14:dur="2000" advTm="52695"/>
    </mc:Choice>
    <mc:Fallback xmlns="">
      <p:transition spd="slow" advTm="52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8C521-D20F-8427-AF48-90CDCF5349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9B4187-3575-2608-840B-0284DC00A938}"/>
              </a:ext>
            </a:extLst>
          </p:cNvPr>
          <p:cNvSpPr>
            <a:spLocks noGrp="1"/>
          </p:cNvSpPr>
          <p:nvPr>
            <p:ph type="title"/>
          </p:nvPr>
        </p:nvSpPr>
        <p:spPr>
          <a:xfrm>
            <a:off x="838200" y="411956"/>
            <a:ext cx="7162800" cy="578644"/>
          </a:xfrm>
        </p:spPr>
        <p:txBody>
          <a:bodyPr/>
          <a:lstStyle/>
          <a:p>
            <a:pPr algn="l"/>
            <a:r>
              <a:rPr lang="en-US" sz="2200" b="1" dirty="0">
                <a:solidFill>
                  <a:srgbClr val="1E3C78"/>
                </a:solidFill>
                <a:ea typeface="Playfair Display" charset="0"/>
                <a:cs typeface="Calibri" panose="020F0502020204030204" pitchFamily="34" charset="0"/>
              </a:rPr>
              <a:t>Where is the TDA-GO Fund Source Calculator located?</a:t>
            </a:r>
            <a:endParaRPr lang="en-US" sz="2200" dirty="0"/>
          </a:p>
        </p:txBody>
      </p:sp>
      <p:pic>
        <p:nvPicPr>
          <p:cNvPr id="5" name="Picture 4">
            <a:extLst>
              <a:ext uri="{FF2B5EF4-FFF2-40B4-BE49-F238E27FC236}">
                <a16:creationId xmlns:a16="http://schemas.microsoft.com/office/drawing/2014/main" id="{13FD52C5-82E9-17ED-D4A9-0F7D5C65BD54}"/>
              </a:ext>
            </a:extLst>
          </p:cNvPr>
          <p:cNvPicPr>
            <a:picLocks noChangeAspect="1"/>
          </p:cNvPicPr>
          <p:nvPr/>
        </p:nvPicPr>
        <p:blipFill>
          <a:blip r:embed="rId6"/>
          <a:stretch>
            <a:fillRect/>
          </a:stretch>
        </p:blipFill>
        <p:spPr>
          <a:xfrm>
            <a:off x="2438400" y="1612900"/>
            <a:ext cx="2476500" cy="4733680"/>
          </a:xfrm>
          <a:prstGeom prst="rect">
            <a:avLst/>
          </a:prstGeom>
        </p:spPr>
      </p:pic>
      <p:sp>
        <p:nvSpPr>
          <p:cNvPr id="6" name="Arrow: Down 5">
            <a:extLst>
              <a:ext uri="{FF2B5EF4-FFF2-40B4-BE49-F238E27FC236}">
                <a16:creationId xmlns:a16="http://schemas.microsoft.com/office/drawing/2014/main" id="{801F1750-3281-38A9-0253-C5FAE4F2869D}"/>
              </a:ext>
            </a:extLst>
          </p:cNvPr>
          <p:cNvSpPr/>
          <p:nvPr/>
        </p:nvSpPr>
        <p:spPr>
          <a:xfrm rot="5400000">
            <a:off x="5673165" y="3869465"/>
            <a:ext cx="394715" cy="1612901"/>
          </a:xfrm>
          <a:prstGeom prst="down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rgbClr val="FF0000"/>
              </a:solidFill>
            </a:endParaRPr>
          </a:p>
        </p:txBody>
      </p:sp>
      <p:sp>
        <p:nvSpPr>
          <p:cNvPr id="7" name="Oval 6">
            <a:extLst>
              <a:ext uri="{FF2B5EF4-FFF2-40B4-BE49-F238E27FC236}">
                <a16:creationId xmlns:a16="http://schemas.microsoft.com/office/drawing/2014/main" id="{163F1531-943A-6480-BA6F-7E15D8607716}"/>
              </a:ext>
            </a:extLst>
          </p:cNvPr>
          <p:cNvSpPr/>
          <p:nvPr/>
        </p:nvSpPr>
        <p:spPr>
          <a:xfrm>
            <a:off x="2216150" y="3429000"/>
            <a:ext cx="2889250" cy="9144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DC410B47-3EC1-2EEB-6026-49822B59F04F}"/>
              </a:ext>
            </a:extLst>
          </p:cNvPr>
          <p:cNvSpPr/>
          <p:nvPr/>
        </p:nvSpPr>
        <p:spPr>
          <a:xfrm>
            <a:off x="647753" y="4873273"/>
            <a:ext cx="1641475" cy="397442"/>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23" name="Audio 22">
            <a:hlinkClick r:id="" action="ppaction://media"/>
            <a:extLst>
              <a:ext uri="{FF2B5EF4-FFF2-40B4-BE49-F238E27FC236}">
                <a16:creationId xmlns:a16="http://schemas.microsoft.com/office/drawing/2014/main" id="{E330E5CB-373E-A797-1E44-68B453357017}"/>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18750" t="-118750" r="-118750" b="-118750"/>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3583416847"/>
      </p:ext>
    </p:extLst>
  </p:cSld>
  <p:clrMapOvr>
    <a:masterClrMapping/>
  </p:clrMapOvr>
  <mc:AlternateContent xmlns:mc="http://schemas.openxmlformats.org/markup-compatibility/2006" xmlns:p14="http://schemas.microsoft.com/office/powerpoint/2010/main">
    <mc:Choice Requires="p14">
      <p:transition spd="slow" p14:dur="2000" advTm="21291"/>
    </mc:Choice>
    <mc:Fallback xmlns="">
      <p:transition spd="slow" advTm="21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3"/>
                </p:tgtEl>
              </p:cMediaNode>
            </p:audio>
          </p:childTnLst>
        </p:cTn>
      </p:par>
    </p:tnLst>
    <p:bldLst>
      <p:bldP spid="6" grpId="0" animBg="1"/>
      <p:bldP spid="7"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B6B18-196B-0E68-80C7-01C71BB737F6}"/>
              </a:ext>
            </a:extLst>
          </p:cNvPr>
          <p:cNvSpPr>
            <a:spLocks noGrp="1"/>
          </p:cNvSpPr>
          <p:nvPr>
            <p:ph type="title"/>
          </p:nvPr>
        </p:nvSpPr>
        <p:spPr>
          <a:xfrm>
            <a:off x="914400" y="380999"/>
            <a:ext cx="6781800" cy="731043"/>
          </a:xfrm>
        </p:spPr>
        <p:txBody>
          <a:bodyPr/>
          <a:lstStyle/>
          <a:p>
            <a:pPr algn="l"/>
            <a:r>
              <a:rPr lang="en-US" sz="3100" b="1" dirty="0">
                <a:solidFill>
                  <a:srgbClr val="1E3C78"/>
                </a:solidFill>
                <a:ea typeface="Playfair Display" charset="0"/>
                <a:cs typeface="Calibri" panose="020F0502020204030204" pitchFamily="34" charset="0"/>
              </a:rPr>
              <a:t>Agreement Amounts </a:t>
            </a:r>
            <a:endParaRPr lang="en-US" sz="3100" dirty="0"/>
          </a:p>
        </p:txBody>
      </p:sp>
      <p:pic>
        <p:nvPicPr>
          <p:cNvPr id="5" name="Picture 4">
            <a:extLst>
              <a:ext uri="{FF2B5EF4-FFF2-40B4-BE49-F238E27FC236}">
                <a16:creationId xmlns:a16="http://schemas.microsoft.com/office/drawing/2014/main" id="{B00B96F2-A576-5BAC-08C8-053DFB85C7C8}"/>
              </a:ext>
            </a:extLst>
          </p:cNvPr>
          <p:cNvPicPr>
            <a:picLocks noChangeAspect="1"/>
          </p:cNvPicPr>
          <p:nvPr/>
        </p:nvPicPr>
        <p:blipFill>
          <a:blip r:embed="rId6"/>
          <a:stretch>
            <a:fillRect/>
          </a:stretch>
        </p:blipFill>
        <p:spPr>
          <a:xfrm>
            <a:off x="402068" y="2755899"/>
            <a:ext cx="8339864" cy="1624495"/>
          </a:xfrm>
          <a:prstGeom prst="rect">
            <a:avLst/>
          </a:prstGeom>
        </p:spPr>
      </p:pic>
      <p:sp>
        <p:nvSpPr>
          <p:cNvPr id="6" name="Oval 5">
            <a:extLst>
              <a:ext uri="{FF2B5EF4-FFF2-40B4-BE49-F238E27FC236}">
                <a16:creationId xmlns:a16="http://schemas.microsoft.com/office/drawing/2014/main" id="{AFB1BE9F-BA67-C321-6E25-8EC4A3C0F204}"/>
              </a:ext>
            </a:extLst>
          </p:cNvPr>
          <p:cNvSpPr/>
          <p:nvPr/>
        </p:nvSpPr>
        <p:spPr>
          <a:xfrm>
            <a:off x="2364217" y="3568146"/>
            <a:ext cx="1899956" cy="9144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A0E5DA-CCA8-9D62-8801-328178AD5B0C}"/>
              </a:ext>
            </a:extLst>
          </p:cNvPr>
          <p:cNvSpPr/>
          <p:nvPr/>
        </p:nvSpPr>
        <p:spPr>
          <a:xfrm>
            <a:off x="4487432" y="3580294"/>
            <a:ext cx="1619250" cy="9144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1D11138-3436-22E7-92B4-FE34A0AE8F0F}"/>
              </a:ext>
            </a:extLst>
          </p:cNvPr>
          <p:cNvSpPr/>
          <p:nvPr/>
        </p:nvSpPr>
        <p:spPr>
          <a:xfrm>
            <a:off x="6553200" y="3580294"/>
            <a:ext cx="1524000" cy="9144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0B6A20C-D6C9-1518-A29A-F6EF8532628C}"/>
              </a:ext>
            </a:extLst>
          </p:cNvPr>
          <p:cNvSpPr/>
          <p:nvPr/>
        </p:nvSpPr>
        <p:spPr>
          <a:xfrm>
            <a:off x="402067" y="3810000"/>
            <a:ext cx="1899956" cy="2286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F95576B-20B7-1388-E742-B71D19180675}"/>
              </a:ext>
            </a:extLst>
          </p:cNvPr>
          <p:cNvPicPr>
            <a:picLocks noChangeAspect="1"/>
          </p:cNvPicPr>
          <p:nvPr/>
        </p:nvPicPr>
        <p:blipFill>
          <a:blip r:embed="rId7"/>
          <a:stretch>
            <a:fillRect/>
          </a:stretch>
        </p:blipFill>
        <p:spPr>
          <a:xfrm>
            <a:off x="1045732" y="4941503"/>
            <a:ext cx="7696200" cy="1190287"/>
          </a:xfrm>
          <a:prstGeom prst="rect">
            <a:avLst/>
          </a:prstGeom>
        </p:spPr>
      </p:pic>
      <p:pic>
        <p:nvPicPr>
          <p:cNvPr id="20" name="Audio 19">
            <a:hlinkClick r:id="" action="ppaction://media"/>
            <a:extLst>
              <a:ext uri="{FF2B5EF4-FFF2-40B4-BE49-F238E27FC236}">
                <a16:creationId xmlns:a16="http://schemas.microsoft.com/office/drawing/2014/main" id="{3BC01442-42E3-33E0-245B-1A942595A2A9}"/>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118750" t="-118750" r="-118750" b="-118750"/>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874764982"/>
      </p:ext>
    </p:extLst>
  </p:cSld>
  <p:clrMapOvr>
    <a:masterClrMapping/>
  </p:clrMapOvr>
  <mc:AlternateContent xmlns:mc="http://schemas.openxmlformats.org/markup-compatibility/2006" xmlns:p14="http://schemas.microsoft.com/office/powerpoint/2010/main">
    <mc:Choice Requires="p14">
      <p:transition spd="slow" p14:dur="2000" advTm="60012"/>
    </mc:Choice>
    <mc:Fallback xmlns="">
      <p:transition spd="slow" advTm="60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0"/>
                </p:tgtEl>
              </p:cMediaNode>
            </p:audio>
          </p:childTnLst>
        </p:cTn>
      </p:par>
    </p:tnLst>
    <p:bldLst>
      <p:bldP spid="6" grpId="0" animBg="1"/>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6852A-62B2-F7FB-B456-135799300D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A3EAC6-97A8-1671-D33E-01068F7FB15C}"/>
              </a:ext>
            </a:extLst>
          </p:cNvPr>
          <p:cNvSpPr>
            <a:spLocks noGrp="1"/>
          </p:cNvSpPr>
          <p:nvPr>
            <p:ph type="title"/>
          </p:nvPr>
        </p:nvSpPr>
        <p:spPr>
          <a:xfrm>
            <a:off x="914400" y="374650"/>
            <a:ext cx="6781800" cy="663575"/>
          </a:xfrm>
        </p:spPr>
        <p:txBody>
          <a:bodyPr/>
          <a:lstStyle/>
          <a:p>
            <a:pPr algn="l"/>
            <a:r>
              <a:rPr lang="en-US" sz="3100" b="1" dirty="0">
                <a:solidFill>
                  <a:srgbClr val="1E3C78"/>
                </a:solidFill>
                <a:cs typeface="Calibri" panose="020F0502020204030204" pitchFamily="34" charset="0"/>
              </a:rPr>
              <a:t>MSR Review</a:t>
            </a:r>
            <a:endParaRPr lang="en-US" sz="3100" dirty="0"/>
          </a:p>
        </p:txBody>
      </p:sp>
      <p:pic>
        <p:nvPicPr>
          <p:cNvPr id="30" name="Picture 29">
            <a:extLst>
              <a:ext uri="{FF2B5EF4-FFF2-40B4-BE49-F238E27FC236}">
                <a16:creationId xmlns:a16="http://schemas.microsoft.com/office/drawing/2014/main" id="{1E8AF43A-E149-BB1B-CA31-198848EC7706}"/>
              </a:ext>
            </a:extLst>
          </p:cNvPr>
          <p:cNvPicPr>
            <a:picLocks noChangeAspect="1"/>
          </p:cNvPicPr>
          <p:nvPr/>
        </p:nvPicPr>
        <p:blipFill>
          <a:blip r:embed="rId6"/>
          <a:stretch>
            <a:fillRect/>
          </a:stretch>
        </p:blipFill>
        <p:spPr>
          <a:xfrm>
            <a:off x="2116122" y="4191001"/>
            <a:ext cx="6611750" cy="2450266"/>
          </a:xfrm>
          <a:prstGeom prst="rect">
            <a:avLst/>
          </a:prstGeom>
        </p:spPr>
      </p:pic>
      <p:pic>
        <p:nvPicPr>
          <p:cNvPr id="3" name="Picture 2">
            <a:extLst>
              <a:ext uri="{FF2B5EF4-FFF2-40B4-BE49-F238E27FC236}">
                <a16:creationId xmlns:a16="http://schemas.microsoft.com/office/drawing/2014/main" id="{89B1C94C-E13C-CC61-2B07-095881AE3C82}"/>
              </a:ext>
            </a:extLst>
          </p:cNvPr>
          <p:cNvPicPr>
            <a:picLocks noChangeAspect="1"/>
          </p:cNvPicPr>
          <p:nvPr/>
        </p:nvPicPr>
        <p:blipFill>
          <a:blip r:embed="rId7"/>
          <a:stretch>
            <a:fillRect/>
          </a:stretch>
        </p:blipFill>
        <p:spPr>
          <a:xfrm>
            <a:off x="381000" y="1349785"/>
            <a:ext cx="6477000" cy="2684642"/>
          </a:xfrm>
          <a:prstGeom prst="rect">
            <a:avLst/>
          </a:prstGeom>
        </p:spPr>
      </p:pic>
      <p:sp>
        <p:nvSpPr>
          <p:cNvPr id="4" name="Rectangle 3">
            <a:extLst>
              <a:ext uri="{FF2B5EF4-FFF2-40B4-BE49-F238E27FC236}">
                <a16:creationId xmlns:a16="http://schemas.microsoft.com/office/drawing/2014/main" id="{9E4E80F1-01D8-3747-E3CB-A275FAAEE582}"/>
              </a:ext>
            </a:extLst>
          </p:cNvPr>
          <p:cNvSpPr/>
          <p:nvPr/>
        </p:nvSpPr>
        <p:spPr>
          <a:xfrm>
            <a:off x="1905000" y="1349785"/>
            <a:ext cx="685800" cy="32661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F426ECA-0404-C016-605A-7C147293B22A}"/>
              </a:ext>
            </a:extLst>
          </p:cNvPr>
          <p:cNvSpPr/>
          <p:nvPr/>
        </p:nvSpPr>
        <p:spPr>
          <a:xfrm>
            <a:off x="3657600" y="4191001"/>
            <a:ext cx="1295400" cy="28628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DFF9C78-8DE1-2778-6FBB-34D6ACDC5995}"/>
              </a:ext>
            </a:extLst>
          </p:cNvPr>
          <p:cNvSpPr/>
          <p:nvPr/>
        </p:nvSpPr>
        <p:spPr>
          <a:xfrm>
            <a:off x="3109347" y="2362199"/>
            <a:ext cx="649637" cy="36606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C6122D8-5E81-BDD2-E03C-A772C5ED514B}"/>
              </a:ext>
            </a:extLst>
          </p:cNvPr>
          <p:cNvSpPr/>
          <p:nvPr/>
        </p:nvSpPr>
        <p:spPr>
          <a:xfrm>
            <a:off x="3829372" y="2362199"/>
            <a:ext cx="649637" cy="36606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40DA469-D622-D102-BB04-6B82FA1CD1EC}"/>
              </a:ext>
            </a:extLst>
          </p:cNvPr>
          <p:cNvSpPr/>
          <p:nvPr/>
        </p:nvSpPr>
        <p:spPr>
          <a:xfrm>
            <a:off x="4572000" y="2362199"/>
            <a:ext cx="649637" cy="36606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D4A184C-A501-8018-C72A-1453525DC690}"/>
              </a:ext>
            </a:extLst>
          </p:cNvPr>
          <p:cNvSpPr/>
          <p:nvPr/>
        </p:nvSpPr>
        <p:spPr>
          <a:xfrm>
            <a:off x="5314628" y="2362199"/>
            <a:ext cx="649637" cy="36606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D387ED5-F16D-73D2-8464-C2FD581457A2}"/>
              </a:ext>
            </a:extLst>
          </p:cNvPr>
          <p:cNvSpPr/>
          <p:nvPr/>
        </p:nvSpPr>
        <p:spPr>
          <a:xfrm>
            <a:off x="6773728" y="5366757"/>
            <a:ext cx="1203702" cy="28291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EADC49D-FA10-7042-DC47-8026BC7324AC}"/>
              </a:ext>
            </a:extLst>
          </p:cNvPr>
          <p:cNvSpPr/>
          <p:nvPr/>
        </p:nvSpPr>
        <p:spPr>
          <a:xfrm>
            <a:off x="6773728" y="5686910"/>
            <a:ext cx="1203702" cy="28291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65E53E5-33B9-9726-8097-97CA517A4DE2}"/>
              </a:ext>
            </a:extLst>
          </p:cNvPr>
          <p:cNvSpPr/>
          <p:nvPr/>
        </p:nvSpPr>
        <p:spPr>
          <a:xfrm>
            <a:off x="6773728" y="6000735"/>
            <a:ext cx="1203702" cy="28291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681E6E9-55C1-9551-45A2-D7784BCC06E7}"/>
              </a:ext>
            </a:extLst>
          </p:cNvPr>
          <p:cNvSpPr/>
          <p:nvPr/>
        </p:nvSpPr>
        <p:spPr>
          <a:xfrm>
            <a:off x="6773728" y="6314560"/>
            <a:ext cx="1203702" cy="28291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Audio 31">
            <a:hlinkClick r:id="" action="ppaction://media"/>
            <a:extLst>
              <a:ext uri="{FF2B5EF4-FFF2-40B4-BE49-F238E27FC236}">
                <a16:creationId xmlns:a16="http://schemas.microsoft.com/office/drawing/2014/main" id="{AEF805EB-78D5-99AE-75E2-8A591D5EED88}"/>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118750" t="-118750" r="-118750" b="-118750"/>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2399407657"/>
      </p:ext>
    </p:extLst>
  </p:cSld>
  <p:clrMapOvr>
    <a:masterClrMapping/>
  </p:clrMapOvr>
  <mc:AlternateContent xmlns:mc="http://schemas.openxmlformats.org/markup-compatibility/2006" xmlns:p14="http://schemas.microsoft.com/office/powerpoint/2010/main">
    <mc:Choice Requires="p14">
      <p:transition spd="slow" p14:dur="2000" advTm="68900"/>
    </mc:Choice>
    <mc:Fallback xmlns="">
      <p:transition spd="slow" advTm="68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ppt_x"/>
                                          </p:val>
                                        </p:tav>
                                        <p:tav tm="100000">
                                          <p:val>
                                            <p:strVal val="#ppt_x"/>
                                          </p:val>
                                        </p:tav>
                                      </p:tavLst>
                                    </p:anim>
                                    <p:anim calcmode="lin" valueType="num">
                                      <p:cBhvr additive="base">
                                        <p:cTn id="4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32"/>
                </p:tgtEl>
              </p:cMediaNode>
            </p:audio>
          </p:childTnLst>
        </p:cTn>
      </p:par>
    </p:tnLst>
    <p:bldLst>
      <p:bldP spid="4" grpId="0" animBg="1"/>
      <p:bldP spid="5" grpId="0" animBg="1"/>
      <p:bldP spid="6" grpId="0" animBg="1"/>
      <p:bldP spid="9" grpId="0" animBg="1"/>
      <p:bldP spid="10" grpId="0" animBg="1"/>
      <p:bldP spid="11" grpId="0" animBg="1"/>
      <p:bldP spid="12" grpId="0" animBg="1"/>
      <p:bldP spid="15" grpId="0" animBg="1"/>
      <p:bldP spid="16"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90D04-0BA0-5097-FB53-29075BF5C7FF}"/>
              </a:ext>
            </a:extLst>
          </p:cNvPr>
          <p:cNvSpPr>
            <a:spLocks noGrp="1"/>
          </p:cNvSpPr>
          <p:nvPr>
            <p:ph type="title"/>
          </p:nvPr>
        </p:nvSpPr>
        <p:spPr>
          <a:xfrm>
            <a:off x="914400" y="411955"/>
            <a:ext cx="7696200" cy="639763"/>
          </a:xfrm>
        </p:spPr>
        <p:txBody>
          <a:bodyPr/>
          <a:lstStyle/>
          <a:p>
            <a:pPr algn="l"/>
            <a:r>
              <a:rPr lang="en-US" sz="3100" b="1" dirty="0">
                <a:solidFill>
                  <a:srgbClr val="1E3C78"/>
                </a:solidFill>
              </a:rPr>
              <a:t>MSR Review - Ineligible Costs</a:t>
            </a:r>
            <a:endParaRPr lang="en-US" sz="3100" dirty="0"/>
          </a:p>
        </p:txBody>
      </p:sp>
      <p:pic>
        <p:nvPicPr>
          <p:cNvPr id="9" name="Picture 8">
            <a:extLst>
              <a:ext uri="{FF2B5EF4-FFF2-40B4-BE49-F238E27FC236}">
                <a16:creationId xmlns:a16="http://schemas.microsoft.com/office/drawing/2014/main" id="{9C176373-1802-101A-D87C-41242FEFEAA1}"/>
              </a:ext>
            </a:extLst>
          </p:cNvPr>
          <p:cNvPicPr>
            <a:picLocks noChangeAspect="1"/>
          </p:cNvPicPr>
          <p:nvPr/>
        </p:nvPicPr>
        <p:blipFill>
          <a:blip r:embed="rId6"/>
          <a:stretch>
            <a:fillRect/>
          </a:stretch>
        </p:blipFill>
        <p:spPr>
          <a:xfrm>
            <a:off x="176931" y="1451609"/>
            <a:ext cx="8166969" cy="1416845"/>
          </a:xfrm>
          <a:prstGeom prst="rect">
            <a:avLst/>
          </a:prstGeom>
        </p:spPr>
      </p:pic>
      <p:pic>
        <p:nvPicPr>
          <p:cNvPr id="4" name="Picture 3">
            <a:extLst>
              <a:ext uri="{FF2B5EF4-FFF2-40B4-BE49-F238E27FC236}">
                <a16:creationId xmlns:a16="http://schemas.microsoft.com/office/drawing/2014/main" id="{B18C12CE-1616-0D82-AE7F-58C4AC104ADF}"/>
              </a:ext>
            </a:extLst>
          </p:cNvPr>
          <p:cNvPicPr>
            <a:picLocks noChangeAspect="1"/>
          </p:cNvPicPr>
          <p:nvPr/>
        </p:nvPicPr>
        <p:blipFill>
          <a:blip r:embed="rId7"/>
          <a:stretch>
            <a:fillRect/>
          </a:stretch>
        </p:blipFill>
        <p:spPr>
          <a:xfrm>
            <a:off x="685518" y="3268344"/>
            <a:ext cx="7925082" cy="3284855"/>
          </a:xfrm>
          <a:prstGeom prst="rect">
            <a:avLst/>
          </a:prstGeom>
        </p:spPr>
      </p:pic>
      <p:sp>
        <p:nvSpPr>
          <p:cNvPr id="8" name="Rectangle 7">
            <a:extLst>
              <a:ext uri="{FF2B5EF4-FFF2-40B4-BE49-F238E27FC236}">
                <a16:creationId xmlns:a16="http://schemas.microsoft.com/office/drawing/2014/main" id="{797BAF43-B1B5-CD5B-2342-B124B55D947E}"/>
              </a:ext>
            </a:extLst>
          </p:cNvPr>
          <p:cNvSpPr/>
          <p:nvPr/>
        </p:nvSpPr>
        <p:spPr>
          <a:xfrm>
            <a:off x="165307" y="1451608"/>
            <a:ext cx="1815893" cy="37719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BC9EA57-8F84-F478-6CC3-E0C11B8C2A0B}"/>
              </a:ext>
            </a:extLst>
          </p:cNvPr>
          <p:cNvSpPr/>
          <p:nvPr/>
        </p:nvSpPr>
        <p:spPr>
          <a:xfrm>
            <a:off x="2030278" y="1479943"/>
            <a:ext cx="1170122" cy="45339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851EA48A-EB17-E2F2-80C9-C3562161277A}"/>
              </a:ext>
            </a:extLst>
          </p:cNvPr>
          <p:cNvSpPr/>
          <p:nvPr/>
        </p:nvSpPr>
        <p:spPr>
          <a:xfrm>
            <a:off x="2030278" y="2209800"/>
            <a:ext cx="4446722" cy="8382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71B3AD85-A439-6C51-9AF7-23B480EA2DB1}"/>
              </a:ext>
            </a:extLst>
          </p:cNvPr>
          <p:cNvSpPr/>
          <p:nvPr/>
        </p:nvSpPr>
        <p:spPr>
          <a:xfrm>
            <a:off x="7530239" y="3896097"/>
            <a:ext cx="1170122" cy="45339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404E89AF-7AD6-FC20-B03C-32BFA803893B}"/>
              </a:ext>
            </a:extLst>
          </p:cNvPr>
          <p:cNvSpPr/>
          <p:nvPr/>
        </p:nvSpPr>
        <p:spPr>
          <a:xfrm>
            <a:off x="7530239" y="6133387"/>
            <a:ext cx="1170122" cy="45339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F98EED94-BCB2-4DF7-A3CC-539A99D138CA}"/>
              </a:ext>
            </a:extLst>
          </p:cNvPr>
          <p:cNvSpPr/>
          <p:nvPr/>
        </p:nvSpPr>
        <p:spPr>
          <a:xfrm>
            <a:off x="211802" y="2325914"/>
            <a:ext cx="1665422" cy="37719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19C9EE7-AD18-F60D-5CEB-51B7FDE8B9E6}"/>
              </a:ext>
            </a:extLst>
          </p:cNvPr>
          <p:cNvSpPr/>
          <p:nvPr/>
        </p:nvSpPr>
        <p:spPr>
          <a:xfrm>
            <a:off x="2514600" y="3324465"/>
            <a:ext cx="838200" cy="30218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Audio 23">
            <a:hlinkClick r:id="" action="ppaction://media"/>
            <a:extLst>
              <a:ext uri="{FF2B5EF4-FFF2-40B4-BE49-F238E27FC236}">
                <a16:creationId xmlns:a16="http://schemas.microsoft.com/office/drawing/2014/main" id="{B25EDB14-616B-EA00-5BE8-86E097ABDA49}"/>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118750" t="-118750" r="-118750" b="-118750"/>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68863633"/>
      </p:ext>
    </p:extLst>
  </p:cSld>
  <p:clrMapOvr>
    <a:masterClrMapping/>
  </p:clrMapOvr>
  <mc:AlternateContent xmlns:mc="http://schemas.openxmlformats.org/markup-compatibility/2006" xmlns:p14="http://schemas.microsoft.com/office/powerpoint/2010/main">
    <mc:Choice Requires="p14">
      <p:transition spd="slow" p14:dur="2000" advTm="16755"/>
    </mc:Choice>
    <mc:Fallback xmlns="">
      <p:transition spd="slow" advTm="16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4"/>
                </p:tgtEl>
              </p:cMediaNode>
            </p:audio>
          </p:childTnLst>
        </p:cTn>
      </p:par>
    </p:tnLst>
    <p:bldLst>
      <p:bldP spid="14" grpId="0" animBg="1"/>
      <p:bldP spid="17" grpId="0" animBg="1"/>
      <p:bldP spid="18"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7044BD-F723-8875-2E54-32A0DD52E1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B2B99E-6C35-A8E3-9E34-B45A9C9FCE38}"/>
              </a:ext>
            </a:extLst>
          </p:cNvPr>
          <p:cNvSpPr>
            <a:spLocks noGrp="1"/>
          </p:cNvSpPr>
          <p:nvPr>
            <p:ph type="title"/>
          </p:nvPr>
        </p:nvSpPr>
        <p:spPr>
          <a:xfrm>
            <a:off x="914400" y="380999"/>
            <a:ext cx="6781800" cy="731043"/>
          </a:xfrm>
        </p:spPr>
        <p:txBody>
          <a:bodyPr/>
          <a:lstStyle/>
          <a:p>
            <a:pPr algn="l"/>
            <a:r>
              <a:rPr lang="en-US" sz="3100" b="1" dirty="0">
                <a:solidFill>
                  <a:srgbClr val="1E3C78"/>
                </a:solidFill>
                <a:cs typeface="Calibri" panose="020F0502020204030204" pitchFamily="34" charset="0"/>
              </a:rPr>
              <a:t>MSR Review - Other Eligible Costs</a:t>
            </a:r>
            <a:endParaRPr lang="en-US" sz="3100" dirty="0"/>
          </a:p>
        </p:txBody>
      </p:sp>
      <p:pic>
        <p:nvPicPr>
          <p:cNvPr id="4" name="Picture 3">
            <a:extLst>
              <a:ext uri="{FF2B5EF4-FFF2-40B4-BE49-F238E27FC236}">
                <a16:creationId xmlns:a16="http://schemas.microsoft.com/office/drawing/2014/main" id="{E14C9043-BBF5-DAC0-B825-43C071401FD8}"/>
              </a:ext>
            </a:extLst>
          </p:cNvPr>
          <p:cNvPicPr>
            <a:picLocks noChangeAspect="1"/>
          </p:cNvPicPr>
          <p:nvPr/>
        </p:nvPicPr>
        <p:blipFill>
          <a:blip r:embed="rId5"/>
          <a:stretch>
            <a:fillRect/>
          </a:stretch>
        </p:blipFill>
        <p:spPr>
          <a:xfrm>
            <a:off x="228600" y="1785870"/>
            <a:ext cx="8260769" cy="914400"/>
          </a:xfrm>
          <a:prstGeom prst="rect">
            <a:avLst/>
          </a:prstGeom>
        </p:spPr>
      </p:pic>
      <p:pic>
        <p:nvPicPr>
          <p:cNvPr id="10" name="Picture 9">
            <a:extLst>
              <a:ext uri="{FF2B5EF4-FFF2-40B4-BE49-F238E27FC236}">
                <a16:creationId xmlns:a16="http://schemas.microsoft.com/office/drawing/2014/main" id="{DBF88ED6-4F0E-8FEF-0BF5-D07BBC8BA730}"/>
              </a:ext>
            </a:extLst>
          </p:cNvPr>
          <p:cNvPicPr>
            <a:picLocks noChangeAspect="1"/>
          </p:cNvPicPr>
          <p:nvPr/>
        </p:nvPicPr>
        <p:blipFill>
          <a:blip r:embed="rId6"/>
          <a:stretch>
            <a:fillRect/>
          </a:stretch>
        </p:blipFill>
        <p:spPr>
          <a:xfrm>
            <a:off x="696905" y="2971800"/>
            <a:ext cx="7216790" cy="3688581"/>
          </a:xfrm>
          <a:prstGeom prst="rect">
            <a:avLst/>
          </a:prstGeom>
        </p:spPr>
      </p:pic>
      <p:sp>
        <p:nvSpPr>
          <p:cNvPr id="3" name="Rectangle 2">
            <a:extLst>
              <a:ext uri="{FF2B5EF4-FFF2-40B4-BE49-F238E27FC236}">
                <a16:creationId xmlns:a16="http://schemas.microsoft.com/office/drawing/2014/main" id="{F4D4A9FB-471A-2016-DFA8-676CF2B27099}"/>
              </a:ext>
            </a:extLst>
          </p:cNvPr>
          <p:cNvSpPr/>
          <p:nvPr/>
        </p:nvSpPr>
        <p:spPr>
          <a:xfrm>
            <a:off x="1676401" y="1748248"/>
            <a:ext cx="1447800" cy="26622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3B46069E-E0AC-6FCE-5EFB-27AAD90A4642}"/>
              </a:ext>
            </a:extLst>
          </p:cNvPr>
          <p:cNvSpPr/>
          <p:nvPr/>
        </p:nvSpPr>
        <p:spPr>
          <a:xfrm>
            <a:off x="1548540" y="2014470"/>
            <a:ext cx="5461860" cy="8763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BEAD242-96A3-0D5B-1C78-75EE19832536}"/>
              </a:ext>
            </a:extLst>
          </p:cNvPr>
          <p:cNvSpPr/>
          <p:nvPr/>
        </p:nvSpPr>
        <p:spPr>
          <a:xfrm>
            <a:off x="253140" y="2243070"/>
            <a:ext cx="1194660" cy="19533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DFBAB88-935B-25E0-6BE3-8BF04883C2CB}"/>
              </a:ext>
            </a:extLst>
          </p:cNvPr>
          <p:cNvSpPr/>
          <p:nvPr/>
        </p:nvSpPr>
        <p:spPr>
          <a:xfrm>
            <a:off x="2438400" y="5791203"/>
            <a:ext cx="1066800" cy="533398"/>
          </a:xfrm>
          <a:prstGeom prst="ellipse">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1FF3707-97FC-1FCF-5174-2FE70E948A37}"/>
              </a:ext>
            </a:extLst>
          </p:cNvPr>
          <p:cNvSpPr/>
          <p:nvPr/>
        </p:nvSpPr>
        <p:spPr>
          <a:xfrm>
            <a:off x="3537746" y="5791203"/>
            <a:ext cx="3091653" cy="38099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0462A99-5C05-3B5B-6190-9F7A1FB7565F}"/>
              </a:ext>
            </a:extLst>
          </p:cNvPr>
          <p:cNvSpPr/>
          <p:nvPr/>
        </p:nvSpPr>
        <p:spPr>
          <a:xfrm>
            <a:off x="725319" y="3037048"/>
            <a:ext cx="823221" cy="31092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Audio 27">
            <a:hlinkClick r:id="" action="ppaction://media"/>
            <a:extLst>
              <a:ext uri="{FF2B5EF4-FFF2-40B4-BE49-F238E27FC236}">
                <a16:creationId xmlns:a16="http://schemas.microsoft.com/office/drawing/2014/main" id="{D2FD1AC3-D1C0-D0F8-B43E-B9117BF28275}"/>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586823227"/>
      </p:ext>
    </p:extLst>
  </p:cSld>
  <p:clrMapOvr>
    <a:masterClrMapping/>
  </p:clrMapOvr>
  <mc:AlternateContent xmlns:mc="http://schemas.openxmlformats.org/markup-compatibility/2006" xmlns:p14="http://schemas.microsoft.com/office/powerpoint/2010/main">
    <mc:Choice Requires="p14">
      <p:transition spd="slow" p14:dur="2000" advTm="68560"/>
    </mc:Choice>
    <mc:Fallback xmlns="">
      <p:transition spd="slow" advTm="68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68F98C-AC5D-3168-C946-CDC29E20A6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F78BAC-EE73-2F3C-7324-A1D2B5A7AC89}"/>
              </a:ext>
            </a:extLst>
          </p:cNvPr>
          <p:cNvSpPr>
            <a:spLocks noGrp="1"/>
          </p:cNvSpPr>
          <p:nvPr>
            <p:ph type="title"/>
          </p:nvPr>
        </p:nvSpPr>
        <p:spPr>
          <a:xfrm>
            <a:off x="914400" y="381000"/>
            <a:ext cx="6705601" cy="685800"/>
          </a:xfrm>
        </p:spPr>
        <p:txBody>
          <a:bodyPr/>
          <a:lstStyle/>
          <a:p>
            <a:pPr algn="l"/>
            <a:r>
              <a:rPr lang="en-US" sz="3100" b="1" dirty="0">
                <a:solidFill>
                  <a:srgbClr val="1E3C78"/>
                </a:solidFill>
                <a:cs typeface="Calibri" panose="020F0502020204030204" pitchFamily="34" charset="0"/>
              </a:rPr>
              <a:t>MSR Review</a:t>
            </a:r>
            <a:br>
              <a:rPr lang="en-US" sz="4400" b="1" dirty="0">
                <a:solidFill>
                  <a:srgbClr val="1E3C78"/>
                </a:solidFill>
                <a:latin typeface="Calibri" panose="020F0502020204030204" pitchFamily="34" charset="0"/>
                <a:ea typeface="Playfair Display" charset="0"/>
                <a:cs typeface="Calibri" panose="020F0502020204030204" pitchFamily="34" charset="0"/>
              </a:rPr>
            </a:br>
            <a:endParaRPr lang="en-US" dirty="0"/>
          </a:p>
        </p:txBody>
      </p:sp>
      <p:pic>
        <p:nvPicPr>
          <p:cNvPr id="3" name="Picture 2">
            <a:extLst>
              <a:ext uri="{FF2B5EF4-FFF2-40B4-BE49-F238E27FC236}">
                <a16:creationId xmlns:a16="http://schemas.microsoft.com/office/drawing/2014/main" id="{67BD9996-2FDE-536F-36CD-D6AD40E26F5C}"/>
              </a:ext>
            </a:extLst>
          </p:cNvPr>
          <p:cNvPicPr>
            <a:picLocks noChangeAspect="1"/>
          </p:cNvPicPr>
          <p:nvPr/>
        </p:nvPicPr>
        <p:blipFill>
          <a:blip r:embed="rId6"/>
          <a:stretch>
            <a:fillRect/>
          </a:stretch>
        </p:blipFill>
        <p:spPr>
          <a:xfrm>
            <a:off x="304800" y="1334506"/>
            <a:ext cx="7696200" cy="1190287"/>
          </a:xfrm>
          <a:prstGeom prst="rect">
            <a:avLst/>
          </a:prstGeom>
        </p:spPr>
      </p:pic>
      <p:pic>
        <p:nvPicPr>
          <p:cNvPr id="4" name="Picture 3">
            <a:extLst>
              <a:ext uri="{FF2B5EF4-FFF2-40B4-BE49-F238E27FC236}">
                <a16:creationId xmlns:a16="http://schemas.microsoft.com/office/drawing/2014/main" id="{560B782F-9693-24C7-5C59-7616F64AB2B6}"/>
              </a:ext>
            </a:extLst>
          </p:cNvPr>
          <p:cNvPicPr>
            <a:picLocks noChangeAspect="1"/>
          </p:cNvPicPr>
          <p:nvPr/>
        </p:nvPicPr>
        <p:blipFill>
          <a:blip r:embed="rId7"/>
          <a:stretch>
            <a:fillRect/>
          </a:stretch>
        </p:blipFill>
        <p:spPr>
          <a:xfrm>
            <a:off x="381000" y="3157987"/>
            <a:ext cx="7696200" cy="3189986"/>
          </a:xfrm>
          <a:prstGeom prst="rect">
            <a:avLst/>
          </a:prstGeom>
        </p:spPr>
      </p:pic>
      <p:sp>
        <p:nvSpPr>
          <p:cNvPr id="8" name="Oval 7">
            <a:extLst>
              <a:ext uri="{FF2B5EF4-FFF2-40B4-BE49-F238E27FC236}">
                <a16:creationId xmlns:a16="http://schemas.microsoft.com/office/drawing/2014/main" id="{AAEF7112-C708-7F58-F646-E7E8529FDF9D}"/>
              </a:ext>
            </a:extLst>
          </p:cNvPr>
          <p:cNvSpPr/>
          <p:nvPr/>
        </p:nvSpPr>
        <p:spPr>
          <a:xfrm>
            <a:off x="3124200" y="1334506"/>
            <a:ext cx="1341894" cy="87529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748458E-E66D-4512-6B05-C33705AA30F7}"/>
              </a:ext>
            </a:extLst>
          </p:cNvPr>
          <p:cNvSpPr/>
          <p:nvPr/>
        </p:nvSpPr>
        <p:spPr>
          <a:xfrm>
            <a:off x="4482884" y="1114155"/>
            <a:ext cx="1477505" cy="119028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E7B9F33-727D-F2B4-EDAB-7ED39DF10BD0}"/>
              </a:ext>
            </a:extLst>
          </p:cNvPr>
          <p:cNvSpPr/>
          <p:nvPr/>
        </p:nvSpPr>
        <p:spPr>
          <a:xfrm>
            <a:off x="1976999" y="1213456"/>
            <a:ext cx="1156241" cy="87529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94638C5-C19D-36BA-73CB-26F6F35B88C8}"/>
              </a:ext>
            </a:extLst>
          </p:cNvPr>
          <p:cNvSpPr/>
          <p:nvPr/>
        </p:nvSpPr>
        <p:spPr>
          <a:xfrm>
            <a:off x="4572000" y="5867400"/>
            <a:ext cx="762000" cy="48057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C7E437D5-D18A-9F0A-62BD-D8A7ECB28AD2}"/>
              </a:ext>
            </a:extLst>
          </p:cNvPr>
          <p:cNvSpPr/>
          <p:nvPr/>
        </p:nvSpPr>
        <p:spPr>
          <a:xfrm>
            <a:off x="5355310" y="5867400"/>
            <a:ext cx="1883690" cy="6096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C0B2A34D-D610-591A-24B9-80C86F881D76}"/>
              </a:ext>
            </a:extLst>
          </p:cNvPr>
          <p:cNvCxnSpPr>
            <a:cxnSpLocks/>
          </p:cNvCxnSpPr>
          <p:nvPr/>
        </p:nvCxnSpPr>
        <p:spPr>
          <a:xfrm>
            <a:off x="5452495" y="1929649"/>
            <a:ext cx="611699" cy="4242551"/>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F3A34522-3A37-761D-7E08-02CC052D4625}"/>
              </a:ext>
            </a:extLst>
          </p:cNvPr>
          <p:cNvCxnSpPr>
            <a:cxnSpLocks/>
          </p:cNvCxnSpPr>
          <p:nvPr/>
        </p:nvCxnSpPr>
        <p:spPr>
          <a:xfrm>
            <a:off x="5505854" y="1929649"/>
            <a:ext cx="1424146" cy="4242551"/>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A141832D-87DE-1B08-6051-67B99B62B37C}"/>
              </a:ext>
            </a:extLst>
          </p:cNvPr>
          <p:cNvSpPr/>
          <p:nvPr/>
        </p:nvSpPr>
        <p:spPr>
          <a:xfrm>
            <a:off x="3706194" y="5867400"/>
            <a:ext cx="770232" cy="48057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5EA2EC8-6187-7D6E-034D-2AA9113971CA}"/>
              </a:ext>
            </a:extLst>
          </p:cNvPr>
          <p:cNvSpPr/>
          <p:nvPr/>
        </p:nvSpPr>
        <p:spPr>
          <a:xfrm>
            <a:off x="6637794" y="1295400"/>
            <a:ext cx="1134605" cy="9144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0B355CA-A65D-441D-BA1F-3B901E96FFCD}"/>
              </a:ext>
            </a:extLst>
          </p:cNvPr>
          <p:cNvSpPr/>
          <p:nvPr/>
        </p:nvSpPr>
        <p:spPr>
          <a:xfrm>
            <a:off x="2217548" y="3276600"/>
            <a:ext cx="754252" cy="3048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Audio 31">
            <a:hlinkClick r:id="" action="ppaction://media"/>
            <a:extLst>
              <a:ext uri="{FF2B5EF4-FFF2-40B4-BE49-F238E27FC236}">
                <a16:creationId xmlns:a16="http://schemas.microsoft.com/office/drawing/2014/main" id="{44EB1BDB-6343-971A-2249-5D22C24A1D6A}"/>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203125" t="-203125" r="-203125" b="-20312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2315374865"/>
      </p:ext>
    </p:extLst>
  </p:cSld>
  <p:clrMapOvr>
    <a:masterClrMapping/>
  </p:clrMapOvr>
  <mc:AlternateContent xmlns:mc="http://schemas.openxmlformats.org/markup-compatibility/2006">
    <mc:Choice xmlns:p14="http://schemas.microsoft.com/office/powerpoint/2010/main" Requires="p14">
      <p:transition spd="slow" p14:dur="2000" advTm="72506"/>
    </mc:Choice>
    <mc:Fallback>
      <p:transition spd="slow" advTm="72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500" fill="hold"/>
                                        <p:tgtEl>
                                          <p:spTgt spid="29"/>
                                        </p:tgtEl>
                                        <p:attrNameLst>
                                          <p:attrName>ppt_x</p:attrName>
                                        </p:attrNameLst>
                                      </p:cBhvr>
                                      <p:tavLst>
                                        <p:tav tm="0">
                                          <p:val>
                                            <p:strVal val="#ppt_x"/>
                                          </p:val>
                                        </p:tav>
                                        <p:tav tm="100000">
                                          <p:val>
                                            <p:strVal val="#ppt_x"/>
                                          </p:val>
                                        </p:tav>
                                      </p:tavLst>
                                    </p:anim>
                                    <p:anim calcmode="lin" valueType="num">
                                      <p:cBhvr additive="base">
                                        <p:cTn id="32" dur="500" fill="hold"/>
                                        <p:tgtEl>
                                          <p:spTgt spid="2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anim calcmode="lin" valueType="num">
                                      <p:cBhvr additive="base">
                                        <p:cTn id="35" dur="500" fill="hold"/>
                                        <p:tgtEl>
                                          <p:spTgt spid="34"/>
                                        </p:tgtEl>
                                        <p:attrNameLst>
                                          <p:attrName>ppt_x</p:attrName>
                                        </p:attrNameLst>
                                      </p:cBhvr>
                                      <p:tavLst>
                                        <p:tav tm="0">
                                          <p:val>
                                            <p:strVal val="#ppt_x"/>
                                          </p:val>
                                        </p:tav>
                                        <p:tav tm="100000">
                                          <p:val>
                                            <p:strVal val="#ppt_x"/>
                                          </p:val>
                                        </p:tav>
                                      </p:tavLst>
                                    </p:anim>
                                    <p:anim calcmode="lin" valueType="num">
                                      <p:cBhvr additive="base">
                                        <p:cTn id="3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additive="base">
                                        <p:cTn id="45" dur="500" fill="hold"/>
                                        <p:tgtEl>
                                          <p:spTgt spid="6"/>
                                        </p:tgtEl>
                                        <p:attrNameLst>
                                          <p:attrName>ppt_x</p:attrName>
                                        </p:attrNameLst>
                                      </p:cBhvr>
                                      <p:tavLst>
                                        <p:tav tm="0">
                                          <p:val>
                                            <p:strVal val="#ppt_x"/>
                                          </p:val>
                                        </p:tav>
                                        <p:tav tm="100000">
                                          <p:val>
                                            <p:strVal val="#ppt_x"/>
                                          </p:val>
                                        </p:tav>
                                      </p:tavLst>
                                    </p:anim>
                                    <p:anim calcmode="lin" valueType="num">
                                      <p:cBhvr additive="base">
                                        <p:cTn id="4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500" fill="hold"/>
                                        <p:tgtEl>
                                          <p:spTgt spid="7"/>
                                        </p:tgtEl>
                                        <p:attrNameLst>
                                          <p:attrName>ppt_x</p:attrName>
                                        </p:attrNameLst>
                                      </p:cBhvr>
                                      <p:tavLst>
                                        <p:tav tm="0">
                                          <p:val>
                                            <p:strVal val="#ppt_x"/>
                                          </p:val>
                                        </p:tav>
                                        <p:tav tm="100000">
                                          <p:val>
                                            <p:strVal val="#ppt_x"/>
                                          </p:val>
                                        </p:tav>
                                      </p:tavLst>
                                    </p:anim>
                                    <p:anim calcmode="lin" valueType="num">
                                      <p:cBhvr additive="base">
                                        <p:cTn id="5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3" fill="hold" display="0">
                  <p:stCondLst>
                    <p:cond delay="indefinite"/>
                  </p:stCondLst>
                  <p:endCondLst>
                    <p:cond evt="onStopAudio" delay="0">
                      <p:tgtEl>
                        <p:sldTgt/>
                      </p:tgtEl>
                    </p:cond>
                  </p:endCondLst>
                </p:cTn>
                <p:tgtEl>
                  <p:spTgt spid="32"/>
                </p:tgtEl>
              </p:cMediaNode>
            </p:audio>
          </p:childTnLst>
        </p:cTn>
      </p:par>
    </p:tnLst>
    <p:bldLst>
      <p:bldP spid="8" grpId="0" animBg="1"/>
      <p:bldP spid="10" grpId="0" animBg="1"/>
      <p:bldP spid="11" grpId="0" animBg="1"/>
      <p:bldP spid="12" grpId="0" animBg="1"/>
      <p:bldP spid="13"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0BC21-62E1-91FB-A2B0-DE5A16902C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95496E-A4EA-4C74-88F5-CD35CAE448C4}"/>
              </a:ext>
            </a:extLst>
          </p:cNvPr>
          <p:cNvSpPr>
            <a:spLocks noGrp="1"/>
          </p:cNvSpPr>
          <p:nvPr>
            <p:ph type="title"/>
          </p:nvPr>
        </p:nvSpPr>
        <p:spPr>
          <a:xfrm>
            <a:off x="914400" y="380999"/>
            <a:ext cx="6781800" cy="731043"/>
          </a:xfrm>
        </p:spPr>
        <p:txBody>
          <a:bodyPr/>
          <a:lstStyle/>
          <a:p>
            <a:pPr algn="l"/>
            <a:r>
              <a:rPr lang="en-US" sz="3100" b="1" dirty="0">
                <a:solidFill>
                  <a:srgbClr val="1E3C78"/>
                </a:solidFill>
                <a:ea typeface="Playfair Display" charset="0"/>
                <a:cs typeface="Calibri" panose="020F0502020204030204" pitchFamily="34" charset="0"/>
              </a:rPr>
              <a:t>MSR Review – Match Ratio</a:t>
            </a:r>
            <a:endParaRPr lang="en-US" sz="3100" dirty="0"/>
          </a:p>
        </p:txBody>
      </p:sp>
      <p:pic>
        <p:nvPicPr>
          <p:cNvPr id="5" name="Picture 4">
            <a:extLst>
              <a:ext uri="{FF2B5EF4-FFF2-40B4-BE49-F238E27FC236}">
                <a16:creationId xmlns:a16="http://schemas.microsoft.com/office/drawing/2014/main" id="{282E1B1F-F75A-62D6-B1D6-5C2B23E49AD8}"/>
              </a:ext>
            </a:extLst>
          </p:cNvPr>
          <p:cNvPicPr>
            <a:picLocks noChangeAspect="1"/>
          </p:cNvPicPr>
          <p:nvPr/>
        </p:nvPicPr>
        <p:blipFill>
          <a:blip r:embed="rId6"/>
          <a:stretch>
            <a:fillRect/>
          </a:stretch>
        </p:blipFill>
        <p:spPr>
          <a:xfrm>
            <a:off x="330631" y="1390558"/>
            <a:ext cx="7975169" cy="1553457"/>
          </a:xfrm>
          <a:prstGeom prst="rect">
            <a:avLst/>
          </a:prstGeom>
        </p:spPr>
      </p:pic>
      <p:sp>
        <p:nvSpPr>
          <p:cNvPr id="13" name="Oval 12">
            <a:extLst>
              <a:ext uri="{FF2B5EF4-FFF2-40B4-BE49-F238E27FC236}">
                <a16:creationId xmlns:a16="http://schemas.microsoft.com/office/drawing/2014/main" id="{F4C2527C-7FF5-FB60-63DC-FDF3CE8350C4}"/>
              </a:ext>
            </a:extLst>
          </p:cNvPr>
          <p:cNvSpPr/>
          <p:nvPr/>
        </p:nvSpPr>
        <p:spPr>
          <a:xfrm>
            <a:off x="6400800" y="2362200"/>
            <a:ext cx="990600" cy="55831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381F1DC-DA6C-9613-9375-35DA3938529E}"/>
              </a:ext>
            </a:extLst>
          </p:cNvPr>
          <p:cNvPicPr>
            <a:picLocks noChangeAspect="1"/>
          </p:cNvPicPr>
          <p:nvPr/>
        </p:nvPicPr>
        <p:blipFill>
          <a:blip r:embed="rId7"/>
          <a:stretch>
            <a:fillRect/>
          </a:stretch>
        </p:blipFill>
        <p:spPr>
          <a:xfrm>
            <a:off x="330631" y="3429000"/>
            <a:ext cx="7975169" cy="3003272"/>
          </a:xfrm>
          <a:prstGeom prst="rect">
            <a:avLst/>
          </a:prstGeom>
        </p:spPr>
      </p:pic>
      <p:sp>
        <p:nvSpPr>
          <p:cNvPr id="9" name="Rectangle 8">
            <a:extLst>
              <a:ext uri="{FF2B5EF4-FFF2-40B4-BE49-F238E27FC236}">
                <a16:creationId xmlns:a16="http://schemas.microsoft.com/office/drawing/2014/main" id="{9E95E56F-19D2-46DE-D186-485501EB8CFA}"/>
              </a:ext>
            </a:extLst>
          </p:cNvPr>
          <p:cNvSpPr/>
          <p:nvPr/>
        </p:nvSpPr>
        <p:spPr>
          <a:xfrm>
            <a:off x="2133600" y="3429000"/>
            <a:ext cx="685800" cy="2286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522255E-F41F-BE23-5D0B-3AC15236A95B}"/>
              </a:ext>
            </a:extLst>
          </p:cNvPr>
          <p:cNvSpPr/>
          <p:nvPr/>
        </p:nvSpPr>
        <p:spPr>
          <a:xfrm>
            <a:off x="4318215" y="5953125"/>
            <a:ext cx="863385" cy="53340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98D02B4-BE40-9CE6-BE6E-9F9A4EB489B7}"/>
              </a:ext>
            </a:extLst>
          </p:cNvPr>
          <p:cNvSpPr/>
          <p:nvPr/>
        </p:nvSpPr>
        <p:spPr>
          <a:xfrm>
            <a:off x="5257800" y="5962650"/>
            <a:ext cx="863385" cy="53340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3BD6921-4459-C937-22FC-B29A748ADC66}"/>
              </a:ext>
            </a:extLst>
          </p:cNvPr>
          <p:cNvSpPr/>
          <p:nvPr/>
        </p:nvSpPr>
        <p:spPr>
          <a:xfrm>
            <a:off x="7696200" y="5898872"/>
            <a:ext cx="533400" cy="50772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Down 19">
            <a:extLst>
              <a:ext uri="{FF2B5EF4-FFF2-40B4-BE49-F238E27FC236}">
                <a16:creationId xmlns:a16="http://schemas.microsoft.com/office/drawing/2014/main" id="{DC01C276-E962-C37F-4648-3FD919DAED1B}"/>
              </a:ext>
            </a:extLst>
          </p:cNvPr>
          <p:cNvSpPr/>
          <p:nvPr/>
        </p:nvSpPr>
        <p:spPr>
          <a:xfrm>
            <a:off x="4896993" y="4171533"/>
            <a:ext cx="256032" cy="198120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Down 20">
            <a:extLst>
              <a:ext uri="{FF2B5EF4-FFF2-40B4-BE49-F238E27FC236}">
                <a16:creationId xmlns:a16="http://schemas.microsoft.com/office/drawing/2014/main" id="{71D1B428-1B51-9C28-4B49-0968300BBFEA}"/>
              </a:ext>
            </a:extLst>
          </p:cNvPr>
          <p:cNvSpPr/>
          <p:nvPr/>
        </p:nvSpPr>
        <p:spPr>
          <a:xfrm>
            <a:off x="5775237" y="4171533"/>
            <a:ext cx="256032" cy="198120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Audio 26">
            <a:hlinkClick r:id="" action="ppaction://media"/>
            <a:extLst>
              <a:ext uri="{FF2B5EF4-FFF2-40B4-BE49-F238E27FC236}">
                <a16:creationId xmlns:a16="http://schemas.microsoft.com/office/drawing/2014/main" id="{01C17DE3-E19E-0284-B119-9524E96D9D34}"/>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118750" t="-118750" r="-118750" b="-118750"/>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3122906901"/>
      </p:ext>
    </p:extLst>
  </p:cSld>
  <p:clrMapOvr>
    <a:masterClrMapping/>
  </p:clrMapOvr>
  <mc:AlternateContent xmlns:mc="http://schemas.openxmlformats.org/markup-compatibility/2006" xmlns:p14="http://schemas.microsoft.com/office/powerpoint/2010/main">
    <mc:Choice Requires="p14">
      <p:transition spd="slow" p14:dur="2000" advTm="58323"/>
    </mc:Choice>
    <mc:Fallback xmlns="">
      <p:transition spd="slow" advTm="58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7"/>
                </p:tgtEl>
              </p:cMediaNode>
            </p:audio>
          </p:childTnLst>
        </p:cTn>
      </p:par>
    </p:tnLst>
    <p:bldLst>
      <p:bldP spid="1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7.8|3.6|6.1"/>
</p:tagLst>
</file>

<file path=ppt/tags/tag2.xml><?xml version="1.0" encoding="utf-8"?>
<p:tagLst xmlns:a="http://schemas.openxmlformats.org/drawingml/2006/main" xmlns:r="http://schemas.openxmlformats.org/officeDocument/2006/relationships" xmlns:p="http://schemas.openxmlformats.org/presentationml/2006/main">
  <p:tag name="TIMING" val="|3.8|2.3|1.6"/>
</p:tagLst>
</file>

<file path=ppt/tags/tag3.xml><?xml version="1.0" encoding="utf-8"?>
<p:tagLst xmlns:a="http://schemas.openxmlformats.org/drawingml/2006/main" xmlns:r="http://schemas.openxmlformats.org/officeDocument/2006/relationships" xmlns:p="http://schemas.openxmlformats.org/presentationml/2006/main">
  <p:tag name="TIMING" val="|29.9"/>
</p:tagLst>
</file>

<file path=ppt/tags/tag4.xml><?xml version="1.0" encoding="utf-8"?>
<p:tagLst xmlns:a="http://schemas.openxmlformats.org/drawingml/2006/main" xmlns:r="http://schemas.openxmlformats.org/officeDocument/2006/relationships" xmlns:p="http://schemas.openxmlformats.org/presentationml/2006/main">
  <p:tag name="TIMING" val="|4|3.3"/>
</p:tagLst>
</file>

<file path=ppt/tags/tag5.xml><?xml version="1.0" encoding="utf-8"?>
<p:tagLst xmlns:a="http://schemas.openxmlformats.org/drawingml/2006/main" xmlns:r="http://schemas.openxmlformats.org/officeDocument/2006/relationships" xmlns:p="http://schemas.openxmlformats.org/presentationml/2006/main">
  <p:tag name="TIMING" val="|26|14.6|2.2|11.6"/>
</p:tagLst>
</file>

<file path=ppt/tags/tag6.xml><?xml version="1.0" encoding="utf-8"?>
<p:tagLst xmlns:a="http://schemas.openxmlformats.org/drawingml/2006/main" xmlns:r="http://schemas.openxmlformats.org/officeDocument/2006/relationships" xmlns:p="http://schemas.openxmlformats.org/presentationml/2006/main">
  <p:tag name="TIMING" val="|5.6"/>
</p:tagLst>
</file>

<file path=ppt/tags/tag7.xml><?xml version="1.0" encoding="utf-8"?>
<p:tagLst xmlns:a="http://schemas.openxmlformats.org/drawingml/2006/main" xmlns:r="http://schemas.openxmlformats.org/officeDocument/2006/relationships" xmlns:p="http://schemas.openxmlformats.org/presentationml/2006/main">
  <p:tag name="TIMING" val="|25.7|3.4|10.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57717</TotalTime>
  <Words>1594</Words>
  <Application>Microsoft Office PowerPoint</Application>
  <PresentationFormat>On-screen Show (4:3)</PresentationFormat>
  <Paragraphs>118</Paragraphs>
  <Slides>14</Slides>
  <Notes>14</Notes>
  <HiddenSlides>0</HiddenSlides>
  <MMClips>14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Book Antiqua</vt:lpstr>
      <vt:lpstr>Calibri</vt:lpstr>
      <vt:lpstr>Lato</vt:lpstr>
      <vt:lpstr>Playfair Display</vt:lpstr>
      <vt:lpstr>Symbol</vt:lpstr>
      <vt:lpstr>Times New Roman</vt:lpstr>
      <vt:lpstr>Office Theme</vt:lpstr>
      <vt:lpstr>PowerPoint Presentation</vt:lpstr>
      <vt:lpstr>PowerPoint Presentation</vt:lpstr>
      <vt:lpstr>Where is the TDA-GO Fund Source Calculator located?</vt:lpstr>
      <vt:lpstr>Agreement Amounts </vt:lpstr>
      <vt:lpstr>MSR Review</vt:lpstr>
      <vt:lpstr>MSR Review - Ineligible Costs</vt:lpstr>
      <vt:lpstr>MSR Review - Other Eligible Costs</vt:lpstr>
      <vt:lpstr>MSR Review </vt:lpstr>
      <vt:lpstr>MSR Review – Match Ratio</vt:lpstr>
      <vt:lpstr>Payment Review</vt:lpstr>
      <vt:lpstr>Maximizing the Use of Grant Funds</vt:lpstr>
      <vt:lpstr>Disbursement of Funds</vt:lpstr>
      <vt:lpstr>Disbursement of Funds</vt:lpstr>
      <vt:lpstr>PowerPoint Presentation</vt:lpstr>
    </vt:vector>
  </TitlesOfParts>
  <Company>Texas Dept. of Agriculture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TDA</dc:creator>
  <cp:lastModifiedBy>Eduardo Montiel</cp:lastModifiedBy>
  <cp:revision>736</cp:revision>
  <cp:lastPrinted>2026-01-15T18:55:15Z</cp:lastPrinted>
  <dcterms:created xsi:type="dcterms:W3CDTF">2003-07-21T19:16:01Z</dcterms:created>
  <dcterms:modified xsi:type="dcterms:W3CDTF">2026-01-16T19:44:41Z</dcterms:modified>
</cp:coreProperties>
</file>